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57"/>
  </p:notesMasterIdLst>
  <p:handoutMasterIdLst>
    <p:handoutMasterId r:id="rId58"/>
  </p:handoutMasterIdLst>
  <p:sldIdLst>
    <p:sldId id="256" r:id="rId2"/>
    <p:sldId id="926" r:id="rId3"/>
    <p:sldId id="502" r:id="rId4"/>
    <p:sldId id="927" r:id="rId5"/>
    <p:sldId id="928" r:id="rId6"/>
    <p:sldId id="929" r:id="rId7"/>
    <p:sldId id="930" r:id="rId8"/>
    <p:sldId id="931" r:id="rId9"/>
    <p:sldId id="932" r:id="rId10"/>
    <p:sldId id="933" r:id="rId11"/>
    <p:sldId id="934" r:id="rId12"/>
    <p:sldId id="935" r:id="rId13"/>
    <p:sldId id="936" r:id="rId14"/>
    <p:sldId id="938" r:id="rId15"/>
    <p:sldId id="939" r:id="rId16"/>
    <p:sldId id="940" r:id="rId17"/>
    <p:sldId id="941" r:id="rId18"/>
    <p:sldId id="942" r:id="rId19"/>
    <p:sldId id="974" r:id="rId20"/>
    <p:sldId id="947" r:id="rId21"/>
    <p:sldId id="948" r:id="rId22"/>
    <p:sldId id="949" r:id="rId23"/>
    <p:sldId id="950" r:id="rId24"/>
    <p:sldId id="951" r:id="rId25"/>
    <p:sldId id="952" r:id="rId26"/>
    <p:sldId id="953" r:id="rId27"/>
    <p:sldId id="955" r:id="rId28"/>
    <p:sldId id="972" r:id="rId29"/>
    <p:sldId id="966" r:id="rId30"/>
    <p:sldId id="967" r:id="rId31"/>
    <p:sldId id="968" r:id="rId32"/>
    <p:sldId id="969" r:id="rId33"/>
    <p:sldId id="970" r:id="rId34"/>
    <p:sldId id="971" r:id="rId35"/>
    <p:sldId id="956" r:id="rId36"/>
    <p:sldId id="957" r:id="rId37"/>
    <p:sldId id="958" r:id="rId38"/>
    <p:sldId id="959" r:id="rId39"/>
    <p:sldId id="919" r:id="rId40"/>
    <p:sldId id="920" r:id="rId41"/>
    <p:sldId id="922" r:id="rId42"/>
    <p:sldId id="925" r:id="rId43"/>
    <p:sldId id="960" r:id="rId44"/>
    <p:sldId id="961" r:id="rId45"/>
    <p:sldId id="923" r:id="rId46"/>
    <p:sldId id="965" r:id="rId47"/>
    <p:sldId id="976" r:id="rId48"/>
    <p:sldId id="977" r:id="rId49"/>
    <p:sldId id="962" r:id="rId50"/>
    <p:sldId id="963" r:id="rId51"/>
    <p:sldId id="964" r:id="rId52"/>
    <p:sldId id="898" r:id="rId53"/>
    <p:sldId id="946" r:id="rId54"/>
    <p:sldId id="885" r:id="rId55"/>
    <p:sldId id="897" r:id="rId56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00"/>
    <a:srgbClr val="CFE4ED"/>
    <a:srgbClr val="990033"/>
    <a:srgbClr val="DCE9F0"/>
    <a:srgbClr val="D9EEF3"/>
    <a:srgbClr val="E0F5F8"/>
    <a:srgbClr val="37436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7" autoAdjust="0"/>
    <p:restoredTop sz="94576" autoAdjust="0"/>
  </p:normalViewPr>
  <p:slideViewPr>
    <p:cSldViewPr snapToGrid="0">
      <p:cViewPr>
        <p:scale>
          <a:sx n="110" d="100"/>
          <a:sy n="110" d="100"/>
        </p:scale>
        <p:origin x="-1686" y="-186"/>
      </p:cViewPr>
      <p:guideLst>
        <p:guide orient="horz" pos="4123"/>
        <p:guide pos="3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52" y="-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Tabelle1!$E$2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val>
            <c:numRef>
              <c:f>Tabelle1!$E$3:$E$9</c:f>
              <c:numCache>
                <c:formatCode>###0.0</c:formatCode>
                <c:ptCount val="7"/>
                <c:pt idx="0">
                  <c:v>8.7962962962962958</c:v>
                </c:pt>
                <c:pt idx="1">
                  <c:v>17.12962962962963</c:v>
                </c:pt>
                <c:pt idx="2">
                  <c:v>21.296296296296298</c:v>
                </c:pt>
                <c:pt idx="3">
                  <c:v>34.722222222222221</c:v>
                </c:pt>
                <c:pt idx="4">
                  <c:v>10.648148148148149</c:v>
                </c:pt>
                <c:pt idx="5">
                  <c:v>4.6296296296296298</c:v>
                </c:pt>
                <c:pt idx="6">
                  <c:v>2.7777777777777777</c:v>
                </c:pt>
              </c:numCache>
            </c:numRef>
          </c:val>
        </c:ser>
        <c:ser>
          <c:idx val="1"/>
          <c:order val="1"/>
          <c:tx>
            <c:strRef>
              <c:f>Tabelle1!$F$2</c:f>
              <c:strCache>
                <c:ptCount val="1"/>
                <c:pt idx="0">
                  <c:v>SHG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val>
            <c:numRef>
              <c:f>Tabelle1!$F$3:$F$9</c:f>
              <c:numCache>
                <c:formatCode>###0.0</c:formatCode>
                <c:ptCount val="7"/>
                <c:pt idx="0">
                  <c:v>12.511848341232227</c:v>
                </c:pt>
                <c:pt idx="1">
                  <c:v>11.469194312796208</c:v>
                </c:pt>
                <c:pt idx="2">
                  <c:v>11.943127962085308</c:v>
                </c:pt>
                <c:pt idx="3">
                  <c:v>39.14691943127962</c:v>
                </c:pt>
                <c:pt idx="4">
                  <c:v>9.8578199052132707</c:v>
                </c:pt>
                <c:pt idx="5">
                  <c:v>8.8151658767772521</c:v>
                </c:pt>
                <c:pt idx="6">
                  <c:v>6.2559241706161135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94976"/>
        <c:axId val="38496512"/>
      </c:barChart>
      <c:catAx>
        <c:axId val="38494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8496512"/>
        <c:crosses val="autoZero"/>
        <c:auto val="1"/>
        <c:lblAlgn val="ctr"/>
        <c:lblOffset val="100"/>
        <c:noMultiLvlLbl val="0"/>
      </c:catAx>
      <c:valAx>
        <c:axId val="384965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84949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028662039979136"/>
          <c:y val="0"/>
          <c:w val="0.45379618413082978"/>
          <c:h val="0.89985651793525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Tabelle2!$C$1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cat>
            <c:strRef>
              <c:f>Tabelle2!$A$2:$A$16</c:f>
              <c:strCache>
                <c:ptCount val="15"/>
                <c:pt idx="0">
                  <c:v>sonstige Ziele</c:v>
                </c:pt>
                <c:pt idx="1">
                  <c:v>Beteiligung von Migranten erhöhen</c:v>
                </c:pt>
                <c:pt idx="2">
                  <c:v>Beteiligung an gesundheitspolitischen Entscheidungen</c:v>
                </c:pt>
                <c:pt idx="3">
                  <c:v>Einstellungsänderung bei Angehörigen/Freunden</c:v>
                </c:pt>
                <c:pt idx="4">
                  <c:v>Wissen bei Fachleuten erhöhen</c:v>
                </c:pt>
                <c:pt idx="5">
                  <c:v>Institutionen (z.B. Krankenhäuser, Ärzteschaft) verändern</c:v>
                </c:pt>
                <c:pt idx="6">
                  <c:v>Professionelles Erscheinungsbild der SHO erreichen</c:v>
                </c:pt>
                <c:pt idx="7">
                  <c:v>Interessen aller Betroffenen nach außen vertreten</c:v>
                </c:pt>
                <c:pt idx="8">
                  <c:v>Professionalität in den Abläufen der SHO erreichen</c:v>
                </c:pt>
                <c:pt idx="9">
                  <c:v>Neue Mitglieder gewinnen</c:v>
                </c:pt>
                <c:pt idx="10">
                  <c:v>Wissen bei anderen Betroffenen erhöhen</c:v>
                </c:pt>
                <c:pt idx="11">
                  <c:v>Kooperation mit Fachleuten herstellen/verbessern</c:v>
                </c:pt>
                <c:pt idx="12">
                  <c:v>Wissen der Mitglieder über Erkrankung/Problem erhöhen</c:v>
                </c:pt>
                <c:pt idx="13">
                  <c:v>Mitglieder befähigen, mit Erkrankung/Problem umzugehen</c:v>
                </c:pt>
                <c:pt idx="14">
                  <c:v>Mitglieder für aktive Aufgaben gewinnen</c:v>
                </c:pt>
              </c:strCache>
            </c:strRef>
          </c:cat>
          <c:val>
            <c:numRef>
              <c:f>Tabelle2!$C$2:$C$16</c:f>
              <c:numCache>
                <c:formatCode>General</c:formatCode>
                <c:ptCount val="15"/>
                <c:pt idx="0">
                  <c:v>24</c:v>
                </c:pt>
                <c:pt idx="1">
                  <c:v>58</c:v>
                </c:pt>
                <c:pt idx="2">
                  <c:v>91</c:v>
                </c:pt>
                <c:pt idx="3">
                  <c:v>94</c:v>
                </c:pt>
                <c:pt idx="4">
                  <c:v>94</c:v>
                </c:pt>
                <c:pt idx="5">
                  <c:v>94</c:v>
                </c:pt>
                <c:pt idx="6">
                  <c:v>95</c:v>
                </c:pt>
                <c:pt idx="7">
                  <c:v>95</c:v>
                </c:pt>
                <c:pt idx="8">
                  <c:v>95</c:v>
                </c:pt>
                <c:pt idx="9">
                  <c:v>95</c:v>
                </c:pt>
                <c:pt idx="10">
                  <c:v>96</c:v>
                </c:pt>
                <c:pt idx="11">
                  <c:v>96</c:v>
                </c:pt>
                <c:pt idx="12">
                  <c:v>98</c:v>
                </c:pt>
                <c:pt idx="13">
                  <c:v>98</c:v>
                </c:pt>
                <c:pt idx="14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73568"/>
        <c:axId val="38575104"/>
      </c:barChart>
      <c:catAx>
        <c:axId val="38573568"/>
        <c:scaling>
          <c:orientation val="minMax"/>
        </c:scaling>
        <c:delete val="0"/>
        <c:axPos val="l"/>
        <c:majorTickMark val="out"/>
        <c:minorTickMark val="none"/>
        <c:tickLblPos val="nextTo"/>
        <c:crossAx val="38575104"/>
        <c:crosses val="autoZero"/>
        <c:auto val="1"/>
        <c:lblAlgn val="ctr"/>
        <c:lblOffset val="100"/>
        <c:noMultiLvlLbl val="0"/>
      </c:catAx>
      <c:valAx>
        <c:axId val="38575104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8573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028662039979136"/>
          <c:y val="0"/>
          <c:w val="0.45379618413082978"/>
          <c:h val="0.89985651793525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Tabelle2!$B$1</c:f>
              <c:strCache>
                <c:ptCount val="1"/>
                <c:pt idx="0">
                  <c:v>SHG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Tabelle2!$A$2:$A$14</c:f>
              <c:strCache>
                <c:ptCount val="13"/>
                <c:pt idx="0">
                  <c:v>sonstige Ziele</c:v>
                </c:pt>
                <c:pt idx="1">
                  <c:v>Beteiligung von Migranten erhöhen</c:v>
                </c:pt>
                <c:pt idx="2">
                  <c:v>Beteiligung an gesundheitspolitischen Entscheidungen</c:v>
                </c:pt>
                <c:pt idx="3">
                  <c:v>Institutionen (z.B. Krankenhäuser, Ärzteschaft) verändern</c:v>
                </c:pt>
                <c:pt idx="4">
                  <c:v>Wissen bei Fachleuten erhöhen</c:v>
                </c:pt>
                <c:pt idx="5">
                  <c:v>Kooperation mit Fachleuten herstellen/verbessern</c:v>
                </c:pt>
                <c:pt idx="6">
                  <c:v>Interessen aller Betroffenen nach außen vertreten</c:v>
                </c:pt>
                <c:pt idx="7">
                  <c:v>Mitglieder für aktive Aufgaben gewinnen</c:v>
                </c:pt>
                <c:pt idx="8">
                  <c:v>Einstellungsänderung bei Angehörigen/Freunden</c:v>
                </c:pt>
                <c:pt idx="9">
                  <c:v>Wissen bei anderen Betroffenen erhöhen</c:v>
                </c:pt>
                <c:pt idx="10">
                  <c:v>Neue Mitglieder gewinnen</c:v>
                </c:pt>
                <c:pt idx="11">
                  <c:v>Wissen der Mitglieder über Erkrankung/Problem erhöhen</c:v>
                </c:pt>
                <c:pt idx="12">
                  <c:v>Mitglieder befähigen, mit Erkrankung/Problem umzugehen</c:v>
                </c:pt>
              </c:strCache>
            </c:strRef>
          </c:cat>
          <c:val>
            <c:numRef>
              <c:f>Tabelle2!$B$2:$B$14</c:f>
              <c:numCache>
                <c:formatCode>General</c:formatCode>
                <c:ptCount val="13"/>
                <c:pt idx="0">
                  <c:v>23</c:v>
                </c:pt>
                <c:pt idx="1">
                  <c:v>42</c:v>
                </c:pt>
                <c:pt idx="2">
                  <c:v>56</c:v>
                </c:pt>
                <c:pt idx="3">
                  <c:v>72</c:v>
                </c:pt>
                <c:pt idx="4">
                  <c:v>77</c:v>
                </c:pt>
                <c:pt idx="5">
                  <c:v>82</c:v>
                </c:pt>
                <c:pt idx="6">
                  <c:v>83</c:v>
                </c:pt>
                <c:pt idx="7">
                  <c:v>83</c:v>
                </c:pt>
                <c:pt idx="8">
                  <c:v>84</c:v>
                </c:pt>
                <c:pt idx="9">
                  <c:v>86</c:v>
                </c:pt>
                <c:pt idx="10">
                  <c:v>90</c:v>
                </c:pt>
                <c:pt idx="11">
                  <c:v>94</c:v>
                </c:pt>
                <c:pt idx="12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12064"/>
        <c:axId val="44313600"/>
      </c:barChart>
      <c:catAx>
        <c:axId val="44312064"/>
        <c:scaling>
          <c:orientation val="minMax"/>
        </c:scaling>
        <c:delete val="0"/>
        <c:axPos val="l"/>
        <c:majorTickMark val="out"/>
        <c:minorTickMark val="none"/>
        <c:tickLblPos val="nextTo"/>
        <c:crossAx val="44313600"/>
        <c:crosses val="autoZero"/>
        <c:auto val="1"/>
        <c:lblAlgn val="ctr"/>
        <c:lblOffset val="100"/>
        <c:noMultiLvlLbl val="0"/>
      </c:catAx>
      <c:valAx>
        <c:axId val="44313600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312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529918736119526"/>
          <c:y val="3.0555555555555561E-2"/>
          <c:w val="0.43727374823339377"/>
          <c:h val="0.899856517935257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Tabelle2!$C$1</c:f>
              <c:strCache>
                <c:ptCount val="1"/>
                <c:pt idx="0">
                  <c:v>SHG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Tabelle2!$A$2:$A$15</c:f>
              <c:strCache>
                <c:ptCount val="14"/>
                <c:pt idx="0">
                  <c:v>Beteiligung von Migranten erhöhen</c:v>
                </c:pt>
                <c:pt idx="1">
                  <c:v>Beteiligung an gesundheitspolitischen Entscheidungen</c:v>
                </c:pt>
                <c:pt idx="2">
                  <c:v>Einstellungsänderung bei Angehörigen/Freunden</c:v>
                </c:pt>
                <c:pt idx="3">
                  <c:v>Wissen bei Fachleuten erhöhen</c:v>
                </c:pt>
                <c:pt idx="4">
                  <c:v>Institutionen (z.B. Krankenhäuser, Ärzteschaft) verändern</c:v>
                </c:pt>
                <c:pt idx="5">
                  <c:v>Professionelles Erscheinungsbild der SHO erreichen</c:v>
                </c:pt>
                <c:pt idx="6">
                  <c:v>Interessen aller Betroffenen nach außen vertreten</c:v>
                </c:pt>
                <c:pt idx="7">
                  <c:v>Professionalität in den Abläufen der SHO erreichen</c:v>
                </c:pt>
                <c:pt idx="8">
                  <c:v>Neue Mitglieder gewinnen</c:v>
                </c:pt>
                <c:pt idx="9">
                  <c:v>Wissen bei anderen Betroffenen erhöhen</c:v>
                </c:pt>
                <c:pt idx="10">
                  <c:v>Kooperation mit Fachleuten herstellen/verbessern</c:v>
                </c:pt>
                <c:pt idx="11">
                  <c:v>Wissen der Mitglieder über Erkrankung/Problem erhöhen</c:v>
                </c:pt>
                <c:pt idx="12">
                  <c:v>Mitglieder befähigen, mit Erkrankung/Problem umzugehen</c:v>
                </c:pt>
                <c:pt idx="13">
                  <c:v>Mitglieder für aktive Aufgaben gewinnen</c:v>
                </c:pt>
              </c:strCache>
            </c:strRef>
          </c:cat>
          <c:val>
            <c:numRef>
              <c:f>Tabelle2!$C$2:$C$15</c:f>
              <c:numCache>
                <c:formatCode>General</c:formatCode>
                <c:ptCount val="14"/>
                <c:pt idx="0">
                  <c:v>8</c:v>
                </c:pt>
                <c:pt idx="1">
                  <c:v>14</c:v>
                </c:pt>
                <c:pt idx="2">
                  <c:v>52</c:v>
                </c:pt>
                <c:pt idx="3">
                  <c:v>42</c:v>
                </c:pt>
                <c:pt idx="4">
                  <c:v>21</c:v>
                </c:pt>
                <c:pt idx="6">
                  <c:v>54</c:v>
                </c:pt>
                <c:pt idx="8">
                  <c:v>28</c:v>
                </c:pt>
                <c:pt idx="9">
                  <c:v>60</c:v>
                </c:pt>
                <c:pt idx="10">
                  <c:v>44</c:v>
                </c:pt>
                <c:pt idx="11">
                  <c:v>88</c:v>
                </c:pt>
                <c:pt idx="12">
                  <c:v>78</c:v>
                </c:pt>
                <c:pt idx="13">
                  <c:v>20</c:v>
                </c:pt>
              </c:numCache>
            </c:numRef>
          </c:val>
        </c:ser>
        <c:ser>
          <c:idx val="1"/>
          <c:order val="1"/>
          <c:tx>
            <c:strRef>
              <c:f>Tabelle2!$D$1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cat>
            <c:strRef>
              <c:f>Tabelle2!$A$2:$A$15</c:f>
              <c:strCache>
                <c:ptCount val="14"/>
                <c:pt idx="0">
                  <c:v>Beteiligung von Migranten erhöhen</c:v>
                </c:pt>
                <c:pt idx="1">
                  <c:v>Beteiligung an gesundheitspolitischen Entscheidungen</c:v>
                </c:pt>
                <c:pt idx="2">
                  <c:v>Einstellungsänderung bei Angehörigen/Freunden</c:v>
                </c:pt>
                <c:pt idx="3">
                  <c:v>Wissen bei Fachleuten erhöhen</c:v>
                </c:pt>
                <c:pt idx="4">
                  <c:v>Institutionen (z.B. Krankenhäuser, Ärzteschaft) verändern</c:v>
                </c:pt>
                <c:pt idx="5">
                  <c:v>Professionelles Erscheinungsbild der SHO erreichen</c:v>
                </c:pt>
                <c:pt idx="6">
                  <c:v>Interessen aller Betroffenen nach außen vertreten</c:v>
                </c:pt>
                <c:pt idx="7">
                  <c:v>Professionalität in den Abläufen der SHO erreichen</c:v>
                </c:pt>
                <c:pt idx="8">
                  <c:v>Neue Mitglieder gewinnen</c:v>
                </c:pt>
                <c:pt idx="9">
                  <c:v>Wissen bei anderen Betroffenen erhöhen</c:v>
                </c:pt>
                <c:pt idx="10">
                  <c:v>Kooperation mit Fachleuten herstellen/verbessern</c:v>
                </c:pt>
                <c:pt idx="11">
                  <c:v>Wissen der Mitglieder über Erkrankung/Problem erhöhen</c:v>
                </c:pt>
                <c:pt idx="12">
                  <c:v>Mitglieder befähigen, mit Erkrankung/Problem umzugehen</c:v>
                </c:pt>
                <c:pt idx="13">
                  <c:v>Mitglieder für aktive Aufgaben gewinnen</c:v>
                </c:pt>
              </c:strCache>
            </c:strRef>
          </c:cat>
          <c:val>
            <c:numRef>
              <c:f>Tabelle2!$D$2:$D$15</c:f>
              <c:numCache>
                <c:formatCode>General</c:formatCode>
                <c:ptCount val="14"/>
                <c:pt idx="0">
                  <c:v>11</c:v>
                </c:pt>
                <c:pt idx="1">
                  <c:v>32</c:v>
                </c:pt>
                <c:pt idx="2">
                  <c:v>69</c:v>
                </c:pt>
                <c:pt idx="3">
                  <c:v>54</c:v>
                </c:pt>
                <c:pt idx="4">
                  <c:v>32</c:v>
                </c:pt>
                <c:pt idx="5">
                  <c:v>82</c:v>
                </c:pt>
                <c:pt idx="6">
                  <c:v>73</c:v>
                </c:pt>
                <c:pt idx="7">
                  <c:v>63</c:v>
                </c:pt>
                <c:pt idx="8">
                  <c:v>26</c:v>
                </c:pt>
                <c:pt idx="9">
                  <c:v>84</c:v>
                </c:pt>
                <c:pt idx="10">
                  <c:v>63</c:v>
                </c:pt>
                <c:pt idx="11">
                  <c:v>96</c:v>
                </c:pt>
                <c:pt idx="12">
                  <c:v>83</c:v>
                </c:pt>
                <c:pt idx="1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67520"/>
        <c:axId val="45469056"/>
      </c:barChart>
      <c:catAx>
        <c:axId val="45467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de-DE"/>
          </a:p>
        </c:txPr>
        <c:crossAx val="45469056"/>
        <c:crosses val="autoZero"/>
        <c:auto val="1"/>
        <c:lblAlgn val="ctr"/>
        <c:lblOffset val="100"/>
        <c:noMultiLvlLbl val="0"/>
      </c:catAx>
      <c:valAx>
        <c:axId val="45469056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546752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Tabelle6!$C$1</c:f>
              <c:strCache>
                <c:ptCount val="1"/>
                <c:pt idx="0">
                  <c:v>SHO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cat>
            <c:strRef>
              <c:f>Tabelle6!$A$6:$A$18</c:f>
              <c:strCache>
                <c:ptCount val="13"/>
                <c:pt idx="0">
                  <c:v>GS-Mitarbeiter wechseln zu häufig</c:v>
                </c:pt>
                <c:pt idx="1">
                  <c:v>Uneinigkeit über die Ziele</c:v>
                </c:pt>
                <c:pt idx="2">
                  <c:v>Konflikte zw. Mitgliedern des Vorstands</c:v>
                </c:pt>
                <c:pt idx="3">
                  <c:v>Uneinigkeit zwischen den Organisationsebenen</c:v>
                </c:pt>
                <c:pt idx="4">
                  <c:v>Uneinigkeit über die Arbeitsweise</c:v>
                </c:pt>
                <c:pt idx="5">
                  <c:v>Mitglieder im Vorstand wechseln zu häufig</c:v>
                </c:pt>
                <c:pt idx="6">
                  <c:v>Schwierigkeiten, Mitglieder zu halten</c:v>
                </c:pt>
                <c:pt idx="7">
                  <c:v>Zu wenig hauptamtliche Mitarbeiter</c:v>
                </c:pt>
                <c:pt idx="8">
                  <c:v>Aufgaben in der SHO sind ungleich verteilt </c:v>
                </c:pt>
                <c:pt idx="9">
                  <c:v>Schwierigkeiten, neue Mitglieder zu gewinnen</c:v>
                </c:pt>
                <c:pt idx="10">
                  <c:v>Fehlende finanzielle Mittel</c:v>
                </c:pt>
                <c:pt idx="11">
                  <c:v>Ehrenamtliche kommen an die Grenzen ihrer Kräfte</c:v>
                </c:pt>
                <c:pt idx="12">
                  <c:v>Schwierigkeiten, Mitglieder für Aufgaben zu aktivieren</c:v>
                </c:pt>
              </c:strCache>
            </c:strRef>
          </c:cat>
          <c:val>
            <c:numRef>
              <c:f>Tabelle6!$C$6:$C$18</c:f>
              <c:numCache>
                <c:formatCode>General</c:formatCode>
                <c:ptCount val="13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11</c:v>
                </c:pt>
                <c:pt idx="5">
                  <c:v>11</c:v>
                </c:pt>
                <c:pt idx="6">
                  <c:v>28</c:v>
                </c:pt>
                <c:pt idx="7">
                  <c:v>63</c:v>
                </c:pt>
                <c:pt idx="8">
                  <c:v>66</c:v>
                </c:pt>
                <c:pt idx="9">
                  <c:v>68</c:v>
                </c:pt>
                <c:pt idx="10">
                  <c:v>76</c:v>
                </c:pt>
                <c:pt idx="11">
                  <c:v>83</c:v>
                </c:pt>
                <c:pt idx="12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3408"/>
        <c:axId val="43394944"/>
      </c:barChart>
      <c:catAx>
        <c:axId val="433934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43394944"/>
        <c:crosses val="autoZero"/>
        <c:auto val="1"/>
        <c:lblAlgn val="ctr"/>
        <c:lblOffset val="100"/>
        <c:noMultiLvlLbl val="0"/>
      </c:catAx>
      <c:valAx>
        <c:axId val="43394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3934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75030450669914"/>
          <c:y val="2.2831050228310501E-2"/>
          <c:w val="0.54445797807551766"/>
          <c:h val="0.842465753424657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Gesundheitsausgaben insgesamt**</c:v>
                </c:pt>
              </c:strCache>
            </c:strRef>
          </c:tx>
          <c:spPr>
            <a:solidFill>
              <a:schemeClr val="accent1"/>
            </a:solidFill>
            <a:ln w="1235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315000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Selbsthilfeförderung*</c:v>
                </c:pt>
              </c:strCache>
            </c:strRef>
          </c:tx>
          <c:spPr>
            <a:solidFill>
              <a:srgbClr val="800000"/>
            </a:solidFill>
            <a:ln w="1235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0"/>
        <c:gapDepth val="0"/>
        <c:shape val="box"/>
        <c:axId val="45893888"/>
        <c:axId val="45895680"/>
        <c:axId val="0"/>
      </c:bar3DChart>
      <c:catAx>
        <c:axId val="4589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5895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895680"/>
        <c:scaling>
          <c:orientation val="minMax"/>
        </c:scaling>
        <c:delete val="0"/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5893888"/>
        <c:crosses val="autoZero"/>
        <c:crossBetween val="between"/>
      </c:valAx>
      <c:spPr>
        <a:noFill/>
        <a:ln w="24702">
          <a:noFill/>
        </a:ln>
      </c:spPr>
    </c:plotArea>
    <c:legend>
      <c:legendPos val="r"/>
      <c:layout>
        <c:manualLayout>
          <c:xMode val="edge"/>
          <c:yMode val="edge"/>
          <c:x val="0.65286236297198541"/>
          <c:y val="0.22831050228310501"/>
          <c:w val="0.34713763702801459"/>
          <c:h val="0.26027397260273971"/>
        </c:manualLayout>
      </c:layout>
      <c:overlay val="0"/>
      <c:spPr>
        <a:noFill/>
        <a:ln w="3088">
          <a:solidFill>
            <a:schemeClr val="tx1"/>
          </a:solidFill>
          <a:prstDash val="solid"/>
        </a:ln>
      </c:spPr>
      <c:txPr>
        <a:bodyPr/>
        <a:lstStyle/>
        <a:p>
          <a:pPr>
            <a:defRPr sz="125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6496350364964"/>
          <c:y val="6.1797752808988762E-2"/>
          <c:w val="0.82209765978072136"/>
          <c:h val="0.6179775280898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Qrtl.</c:v>
                </c:pt>
              </c:strCache>
            </c:strRef>
          </c:tx>
          <c:spPr>
            <a:solidFill>
              <a:srgbClr val="C0C0C0"/>
            </a:solidFill>
            <a:ln w="27957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80"/>
              </a:solidFill>
              <a:ln w="55914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ln w="55914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55914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55914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C0C0C0"/>
              </a:solidFill>
              <a:ln w="55914">
                <a:noFill/>
              </a:ln>
            </c:spPr>
          </c:dPt>
          <c:dLbls>
            <c:dLbl>
              <c:idx val="0"/>
              <c:layout/>
              <c:spPr>
                <a:noFill/>
                <a:ln w="55914">
                  <a:noFill/>
                </a:ln>
              </c:spPr>
              <c:txPr>
                <a:bodyPr/>
                <a:lstStyle/>
                <a:p>
                  <a:pPr>
                    <a:defRPr sz="1816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>
                <a:noFill/>
                <a:ln w="55914">
                  <a:noFill/>
                </a:ln>
              </c:spPr>
              <c:txPr>
                <a:bodyPr/>
                <a:lstStyle/>
                <a:p>
                  <a:pPr>
                    <a:defRPr sz="1816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>
                <a:noFill/>
                <a:ln w="55914">
                  <a:noFill/>
                </a:ln>
              </c:spPr>
              <c:txPr>
                <a:bodyPr/>
                <a:lstStyle/>
                <a:p>
                  <a:pPr>
                    <a:defRPr sz="1816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pPr>
                <a:noFill/>
                <a:ln w="55914">
                  <a:noFill/>
                </a:ln>
              </c:spPr>
              <c:txPr>
                <a:bodyPr/>
                <a:lstStyle/>
                <a:p>
                  <a:pPr>
                    <a:defRPr sz="1816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pPr>
                <a:noFill/>
                <a:ln w="55914">
                  <a:noFill/>
                </a:ln>
              </c:spPr>
              <c:txPr>
                <a:bodyPr/>
                <a:lstStyle/>
                <a:p>
                  <a:pPr>
                    <a:defRPr sz="1816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ja</c:v>
                </c:pt>
                <c:pt idx="1">
                  <c:v>eher ja</c:v>
                </c:pt>
                <c:pt idx="2">
                  <c:v>eher nein</c:v>
                </c:pt>
                <c:pt idx="3">
                  <c:v>nein</c:v>
                </c:pt>
                <c:pt idx="4">
                  <c:v>weiß nicht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27</c:v>
                </c:pt>
                <c:pt idx="2">
                  <c:v>32</c:v>
                </c:pt>
                <c:pt idx="3">
                  <c:v>29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229760"/>
        <c:axId val="44231296"/>
      </c:barChart>
      <c:catAx>
        <c:axId val="4422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9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1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4231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231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9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1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44229760"/>
        <c:crosses val="autoZero"/>
        <c:crossBetween val="between"/>
      </c:valAx>
      <c:spPr>
        <a:noFill/>
        <a:ln w="5591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rgbClr val="000000"/>
          </a:solidFill>
          <a:latin typeface="Cambria"/>
          <a:ea typeface="Cambria"/>
          <a:cs typeface="Cambria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004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 New Roman" pitchFamily="18" charset="0"/>
              </a:defRPr>
            </a:lvl1pPr>
          </a:lstStyle>
          <a:p>
            <a:fld id="{D26B36C4-E62D-430D-B004-49EB486C9E1B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00425" y="9378950"/>
            <a:ext cx="33972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 New Roman" pitchFamily="18" charset="0"/>
              </a:defRPr>
            </a:lvl1pPr>
          </a:lstStyle>
          <a:p>
            <a:fld id="{FD0248E7-901F-4A07-B222-F59F01CA94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6002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7-10-12T14:52:50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0,'60'0,"-21"0,41 0,-20 0,20 20,19-20,-39 0,20 0,-41 20,41-20,-20 0,20 0,-21 0,-19 19,20 1,-20 0,20 0,-1 0,1-1,-40-19,40 20,-20-20,-21 40,21-40,0 0,0 20,0-20,-20 19,40 1,-21 0,1-20,-20 0,40 20,-40 0,20-20,19 39,-39-39,40 20,-20-20,0 40,0-21,19-19,-19 21,0 19,0-20,0-1,19 1,81-20,-80 40,19-20,0 19,-19 1,19-20,-19-1,20 1,0 0,-1 0,-39 0,40-20,-20 0,-1 0,21 0,-20 0,-1 19,1-19,0 0,0 0,0 0,-21 0,1 0,20 0,0 0,-20 0,-1 0,1 0,0 0,20 0,-40 0,40 0,-41 0,61 0,-40 0,0 0,20 0,-41 0,21 0,0 0,-20 0,20 0,-20 0,0 0,0 0,0 0,0 0,19 0,-19 0,40 0,-40 0,0 20,0-20,0 0,0 0,19 0,-19 0,0 0,20 0,-20 0,0 20,20-20,-20 20,0-20,-40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7-10-12T14:52:55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0,'340'98,"-280"-98,-40 20,40-20,-20 19,1-19,-1 20,-20-20,20 0,0 0,-20 0,40 0,-20 0,0 20,0-20,20 0,-20 0,40 0,-39 0,19 0,0 0,-20 0,20 0,-20 0,0 0,20 0,-20 0,20 0,0 19,-20-19,1 0,-1 0,20 0,-20 0,20 20,0-20,19 0,1 20,20-1,1-19,19 0,-60 20,40 0,0-1,-80 42,101-42,-21 1,-40-20,0 20,0-1,-20 1,0-20,20 20,-20-1,-20 1,0 0,20-1,1-19,-1 40,0-40,-20 19,0 1,0 0,40-1,-40-19,0 20,0-20,20 0,-20 0,20 0,0 0,-20 20,20-20,0 0,-20 0,0 0,1 0,-1 0,-61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7-10-12T14:52:58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1,'59'20,"-19"-20,39 0,1 0,-41 0,1 0,20 0,-40 0,-1 19,1-19,0 0,0 0,20 20,-1-20,1 0,-20 0,0 0,19 39,21-39,-20 19,19-19,-19 0,-1 20,1-20,0 0,19 0,1 0,-20 0,39 0,-20 0,-19 0,0 0,19 0,-39 0,20 0,-20 0,19 0,-19 0,0 0,20 19,-20-19,0 20,-1-20,21 0,-20 0,20 19,-21-19,21 19,0 1,-1-20,-19 0,20 19,20 1,-41-20,41 19,-20-19,-1 0,-19 0,0 0,20 0,-21 0,1 0,0 0,0 0,0 0,20 0,-21 0,1 0,0 0,0 0,0 0,19 0,-19 0,0 20,20-20,0 0,-21 0,21 0,0 0,-20 0,-1 0,1 0,20 0,-20 0,0 0,0 0,-1 0,1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7-10-12T14:53:02.3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0,'318'20,"-219"-20,59 0,-58 0,-21 0,40 0,-40 0,21 0,-21 0,20 0,1 19,19-19,-40 0,20 40,-19-40,-1 0,-39 0,39 20,0-20,1 20,-41-20,41 19,-1-19,-39 20,19-20,1 20,-40-20,0 20,39-1,-39 1,20-20,-20 20,19 0,1-20,0 19,-21-19,21 40,0-40,0 0,-1 20,-19 0,0-20,20 19,-21 1,1-20,0 0,-20 20,20 0,0-20,0 0,-1 0,1 0,20 0,-40 19,20-19,20 0,-21 0,1 0,0 20,0-20,0 0,39 0,-39 0,0 0,0 0,0 0,19 0,-39 20,-20-20,20 20,40-20,-20 0,0 20,0-20,19 0,-19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7-10-12T14:53:12.2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-1 339,'19'0,"21"0,-60-20,40 0,0 0,40 20,-41-20,-19 1,20 19,0 0,-20-20,60 20,-41 0,1-20,0 20,40-20,-40 0,-1 20,1 0,-40-59,60 59,-60-20,40 0,0 20,0 0,0-20,-1 20,1 0,0 0,0-20,0 20,0 0,0-20,-1 20,1 0,0 0,0 0,0 0,0 0,-1 0,1 0,0 0,0 20,0-20,-20 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49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 New Roman" pitchFamily="18" charset="0"/>
              </a:defRPr>
            </a:lvl1pPr>
          </a:lstStyle>
          <a:p>
            <a:fld id="{DA99963F-53A6-4728-8F23-FBE9AADFF6B6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00425" y="9378950"/>
            <a:ext cx="33972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 New Roman" pitchFamily="18" charset="0"/>
              </a:defRPr>
            </a:lvl1pPr>
          </a:lstStyle>
          <a:p>
            <a:fld id="{4FE6FB80-70A1-4703-9D1B-E72098E4C3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50118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D293E4-5720-4FA0-8416-ACBADA7B16A1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302F7-2657-4B5E-B112-EB2018E1B5B3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CF886CF-7877-4368-8FD4-0053EB0BDE0E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B8DAD-24BA-47FA-BC06-068AC4CEB558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A65845-7953-4C34-8D4D-D49A1E1CC383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206C8-7F1F-4979-B6FC-A2D2D3398B66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B79F81E-DE81-4D8D-B0E6-9C0AF8BA7B0B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AD24E-3C29-4087-B34E-59B6F77A7532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4BE6D7-46CF-4029-9D8A-09BC3C3E4205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C8479-579C-43C8-94CB-CDCA2E2E6C48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3F38406-6378-4468-A50F-5391D23CF868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4E856-A000-48A2-B88C-6C769A27515D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E89383-FEF3-4155-9C3B-2D16FDE71076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3753F-F214-45AB-962D-A6C8167169EC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73388AA-FC75-4A38-A432-64E15DFD9E3D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EAA2C-30C7-4E63-B0AE-353D01D0ADF5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8D3E9-36C9-4092-9C88-368E460874F3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17B9E-179A-4FB0-8638-5E6B56D57A77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0C4082C-F054-45D9-8FE4-3DE23F33D3D3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70FA3-47B9-4545-B072-CAB673E8B5CA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473807-523A-44EC-8A6C-BC6CABEF352D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DEE2B-274F-46CE-88EA-AA535D6079CE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95C9B5-E279-4E82-B791-B0D502A8AB0E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1A0B4-0EFE-45FA-8000-287C13EBEDF0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605581A-F733-4D81-A19A-EE178342845B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9A850-1483-4704-B518-EE2576933479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D4CA03-9D1D-4BD2-A3BE-064A2A5CA19F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E891F-7487-424B-9643-EDC424EB870D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E2CAA6C-324D-437A-A469-49AF660BD7DC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BC780-AE13-428C-A753-ECE66C035178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481730-D344-45B2-AE92-773EA600931B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A7546-E1A3-4FBD-8EBA-DA5693AC89D4}" type="slidenum">
              <a:rPr lang="de-DE" altLang="de-DE"/>
              <a:pPr/>
              <a:t>43</a:t>
            </a:fld>
            <a:endParaRPr lang="de-DE" altLang="de-DE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2362" cy="3698875"/>
          </a:xfrm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8775" cy="4441825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F7D3D5B-E6AA-4E8E-9BDF-B1EDD9AEB332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1687E-9D5D-49FA-9BF4-E7B45A7723B1}" type="slidenum">
              <a:rPr lang="de-DE" altLang="de-DE"/>
              <a:pPr/>
              <a:t>44</a:t>
            </a:fld>
            <a:endParaRPr lang="de-DE" altLang="de-DE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2362" cy="3698875"/>
          </a:xfrm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8775" cy="4441825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D735C7-23DB-453E-B042-AD78A6FFEE35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6DA43-9551-4879-9257-DA3666A7F2F3}" type="slidenum">
              <a:rPr lang="de-DE" altLang="de-DE"/>
              <a:pPr/>
              <a:t>46</a:t>
            </a:fld>
            <a:endParaRPr lang="de-DE" altLang="de-DE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2362" cy="369887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8775" cy="4441825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2311FA-1532-4303-9233-9E2F45164337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441E4-8E20-47F8-BE09-DD6457AF3375}" type="slidenum">
              <a:rPr lang="de-DE" altLang="de-DE"/>
              <a:pPr/>
              <a:t>49</a:t>
            </a:fld>
            <a:endParaRPr lang="de-DE" altLang="de-DE"/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12E9E3-0083-4C9C-B274-782F56110A64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645CC-7D5B-4DDC-BAF3-ECD86382B363}" type="slidenum">
              <a:rPr lang="de-DE" altLang="de-DE"/>
              <a:pPr/>
              <a:t>50</a:t>
            </a:fld>
            <a:endParaRPr lang="de-DE" altLang="de-DE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5C261E1-478C-4BD7-AB87-C80E93F0BA10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8A607-A2BD-4FA9-B1C6-850CFE04197C}" type="slidenum">
              <a:rPr lang="de-DE" altLang="de-DE"/>
              <a:pPr/>
              <a:t>51</a:t>
            </a:fld>
            <a:endParaRPr lang="de-DE" altLang="de-DE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33950" cy="3700463"/>
          </a:xfrm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456CE1E-505E-4451-B482-62B077761925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27383-EFF6-46B5-BC53-FDB8829DF7E3}" type="slidenum">
              <a:rPr lang="de-DE" altLang="de-DE"/>
              <a:pPr/>
              <a:t>54</a:t>
            </a:fld>
            <a:endParaRPr lang="de-DE" altLang="de-DE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8775" cy="4441825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1D1C67-D31B-4275-969B-7980799033A7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76181-D99A-4FEB-9C27-D3CFE1F3F220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C263BA-6BEE-463F-B29F-0A2765209BD4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3B329-E981-4726-B4EB-84B07DB27271}" type="slidenum">
              <a:rPr lang="de-DE" altLang="de-DE"/>
              <a:pPr/>
              <a:t>55</a:t>
            </a:fld>
            <a:endParaRPr lang="de-DE" altLang="de-DE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B50A8BA-D183-4C3A-900E-A9076FDF54CF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CD656-2AEC-4ADA-AE5F-B3E184E5EF0F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419DC2A-E00A-401B-9A0F-666FBA37649B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0D6CE-73F0-450B-93DC-ACD40F08510C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B9DB983-6F21-4147-96B7-28C1DEC62D39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F8965-A1DE-42C4-8563-5518B1ED2C8B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14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8775" cy="4441825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92F7DD-20B1-43A7-9D5D-1D1066B26502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6DDC9-090F-4A51-8007-839B0FDFE896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FE4D058-D804-4120-83BC-65F0F26A3BAA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9C233-FEB4-4F58-990F-D95995092FF5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2DDF7D-84F4-4CF3-A9C4-F14B03A52F7E}" type="datetime1">
              <a:rPr lang="de-DE" altLang="de-DE"/>
              <a:pPr/>
              <a:t>21.05.2015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2B76B-2286-4512-BA89-9FE79591E027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51550-203A-4365-9F4F-4E96D3B986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076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1B4E8-FC84-4792-9A98-383867BA1A6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175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1981200" cy="5867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912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AD3C1-499C-4FB9-AC55-16F0E333142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163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7924800" cy="45720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200" y="65913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86400" y="65913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8200" y="6591300"/>
            <a:ext cx="457200" cy="152400"/>
          </a:xfrm>
        </p:spPr>
        <p:txBody>
          <a:bodyPr/>
          <a:lstStyle>
            <a:lvl1pPr>
              <a:defRPr/>
            </a:lvl1pPr>
          </a:lstStyle>
          <a:p>
            <a:fld id="{770AD815-002E-42B5-8E82-F710A19E6B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453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609600"/>
            <a:ext cx="7924800" cy="586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6200" y="65913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486400" y="65913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58200" y="6591300"/>
            <a:ext cx="457200" cy="152400"/>
          </a:xfrm>
        </p:spPr>
        <p:txBody>
          <a:bodyPr/>
          <a:lstStyle>
            <a:lvl1pPr>
              <a:defRPr/>
            </a:lvl1pPr>
          </a:lstStyle>
          <a:p>
            <a:fld id="{B9AB3AFE-BC72-4197-B3AF-E2647C35FC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062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09600" y="1905000"/>
            <a:ext cx="7924800" cy="45720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200" y="65913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86400" y="65913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8200" y="6591300"/>
            <a:ext cx="457200" cy="152400"/>
          </a:xfrm>
        </p:spPr>
        <p:txBody>
          <a:bodyPr/>
          <a:lstStyle>
            <a:lvl1pPr>
              <a:defRPr/>
            </a:lvl1pPr>
          </a:lstStyle>
          <a:p>
            <a:fld id="{FFDCEBB0-4376-435A-B8AE-99617D7288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122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BDDB4-6B55-447E-92B0-9E6BDAC62A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21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8D3D-5435-408E-A7F4-4EB6B942DA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152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3733A-C43D-4440-A9FE-A8B6962E0A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541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E2952-FD1E-4CC7-AA83-B5804A1BD0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677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7A153-10F3-4338-8A22-CB2E07698D0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725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B7FB6-1FA8-4122-8993-E7EE6D1386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787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7A4EC-7C7D-4FC3-8C00-03DBB4BDE8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740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94390-A90C-4659-8414-455C77D5E9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587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92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166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166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913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1166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5913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r>
              <a:rPr lang="de-DE" altLang="de-DE" smtClean="0"/>
              <a:t>Selbsthilfe als 4. Säule - 14.5.2015 Hohenroda - Kofahl</a:t>
            </a:r>
            <a:endParaRPr lang="de-DE" altLang="de-DE" dirty="0"/>
          </a:p>
        </p:txBody>
      </p:sp>
      <p:sp>
        <p:nvSpPr>
          <p:cNvPr id="1166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913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47D4B86C-D326-491D-8DE9-A575E11E863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166344" name="Line 8"/>
          <p:cNvSpPr>
            <a:spLocks noChangeShapeType="1"/>
          </p:cNvSpPr>
          <p:nvPr/>
        </p:nvSpPr>
        <p:spPr bwMode="auto">
          <a:xfrm>
            <a:off x="9525" y="523875"/>
            <a:ext cx="9134475" cy="9525"/>
          </a:xfrm>
          <a:prstGeom prst="line">
            <a:avLst/>
          </a:prstGeom>
          <a:noFill/>
          <a:ln w="6350">
            <a:solidFill>
              <a:srgbClr val="002B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6345" name="Line 9"/>
          <p:cNvSpPr>
            <a:spLocks noChangeShapeType="1"/>
          </p:cNvSpPr>
          <p:nvPr/>
        </p:nvSpPr>
        <p:spPr bwMode="auto">
          <a:xfrm flipV="1">
            <a:off x="0" y="6553200"/>
            <a:ext cx="9144000" cy="0"/>
          </a:xfrm>
          <a:prstGeom prst="line">
            <a:avLst/>
          </a:prstGeom>
          <a:noFill/>
          <a:ln w="6350">
            <a:solidFill>
              <a:srgbClr val="002B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2700337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SzPct val="115000"/>
        <a:buFont typeface="Calibri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fahl@uk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5.emf"/><Relationship Id="rId3" Type="http://schemas.openxmlformats.org/officeDocument/2006/relationships/image" Target="../media/image14.png"/><Relationship Id="rId7" Type="http://schemas.openxmlformats.org/officeDocument/2006/relationships/image" Target="../media/image22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3.emf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uke.de/shild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kofahl@uke.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z="3600" dirty="0" smtClean="0"/>
              <a:t>Selbsthilfe als 4. Säule </a:t>
            </a:r>
            <a:br>
              <a:rPr lang="de-DE" altLang="de-DE" sz="3600" dirty="0" smtClean="0"/>
            </a:br>
            <a:r>
              <a:rPr lang="de-DE" altLang="de-DE" sz="3600" dirty="0" smtClean="0"/>
              <a:t>der gesundheitlichen Versorgung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>
                <a:solidFill>
                  <a:srgbClr val="C00000"/>
                </a:solidFill>
              </a:rPr>
              <a:t>26. Kleinwuchsforum</a:t>
            </a:r>
            <a:br>
              <a:rPr lang="de-DE" altLang="de-DE" dirty="0" smtClean="0">
                <a:solidFill>
                  <a:srgbClr val="C00000"/>
                </a:solidFill>
              </a:rPr>
            </a:br>
            <a:r>
              <a:rPr lang="de-DE" altLang="de-DE" dirty="0" smtClean="0">
                <a:solidFill>
                  <a:srgbClr val="C00000"/>
                </a:solidFill>
              </a:rPr>
              <a:t>14.-17. Mai 2015 in </a:t>
            </a:r>
            <a:r>
              <a:rPr lang="de-DE" altLang="de-DE" dirty="0" err="1" smtClean="0">
                <a:solidFill>
                  <a:srgbClr val="C00000"/>
                </a:solidFill>
              </a:rPr>
              <a:t>Hohenroda</a:t>
            </a:r>
            <a:endParaRPr lang="de-DE" altLang="de-DE" dirty="0">
              <a:solidFill>
                <a:srgbClr val="C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89124"/>
            <a:ext cx="6400800" cy="1382683"/>
          </a:xfrm>
        </p:spPr>
        <p:txBody>
          <a:bodyPr/>
          <a:lstStyle/>
          <a:p>
            <a:r>
              <a:rPr lang="de-DE" altLang="de-DE" sz="1800" dirty="0" smtClean="0"/>
              <a:t>Christopher </a:t>
            </a:r>
            <a:r>
              <a:rPr lang="de-DE" altLang="de-DE" sz="1800" dirty="0" err="1" smtClean="0"/>
              <a:t>Kofahl</a:t>
            </a:r>
            <a:endParaRPr lang="de-DE" altLang="de-DE" sz="1800" dirty="0" smtClean="0"/>
          </a:p>
          <a:p>
            <a:r>
              <a:rPr lang="de-DE" altLang="de-DE" sz="1800" dirty="0" smtClean="0"/>
              <a:t>Universitätsklinikum Hamburg Eppendorf</a:t>
            </a:r>
            <a:br>
              <a:rPr lang="de-DE" altLang="de-DE" sz="1800" dirty="0" smtClean="0"/>
            </a:br>
            <a:r>
              <a:rPr lang="de-DE" altLang="de-DE" sz="1800" dirty="0" smtClean="0"/>
              <a:t>Institut für Medizinische Soziologie</a:t>
            </a:r>
            <a:br>
              <a:rPr lang="de-DE" altLang="de-DE" sz="1800" dirty="0" smtClean="0"/>
            </a:br>
            <a:r>
              <a:rPr lang="de-DE" altLang="de-DE" sz="1800" dirty="0" smtClean="0"/>
              <a:t>Martinistr. 52</a:t>
            </a:r>
          </a:p>
          <a:p>
            <a:r>
              <a:rPr lang="de-DE" altLang="de-DE" sz="1800" dirty="0" smtClean="0"/>
              <a:t>D-20246 Hamburg</a:t>
            </a:r>
          </a:p>
          <a:p>
            <a:r>
              <a:rPr lang="de-DE" altLang="de-DE" sz="1800" dirty="0" smtClean="0">
                <a:hlinkClick r:id="rId3"/>
              </a:rPr>
              <a:t>kofahl@uke.de</a:t>
            </a:r>
            <a:r>
              <a:rPr lang="de-DE" altLang="de-DE" sz="1800" dirty="0" smtClean="0"/>
              <a:t> </a:t>
            </a:r>
          </a:p>
          <a:p>
            <a:endParaRPr lang="de-DE" altLang="de-DE" sz="18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820174" y="178483"/>
            <a:ext cx="5707788" cy="6532868"/>
            <a:chOff x="1781" y="693"/>
            <a:chExt cx="2204" cy="333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781" y="693"/>
              <a:ext cx="2204" cy="2476"/>
            </a:xfrm>
            <a:custGeom>
              <a:avLst/>
              <a:gdLst>
                <a:gd name="T0" fmla="*/ 727 w 2204"/>
                <a:gd name="T1" fmla="*/ 923 h 2476"/>
                <a:gd name="T2" fmla="*/ 579 w 2204"/>
                <a:gd name="T3" fmla="*/ 956 h 2476"/>
                <a:gd name="T4" fmla="*/ 406 w 2204"/>
                <a:gd name="T5" fmla="*/ 968 h 2476"/>
                <a:gd name="T6" fmla="*/ 284 w 2204"/>
                <a:gd name="T7" fmla="*/ 956 h 2476"/>
                <a:gd name="T8" fmla="*/ 148 w 2204"/>
                <a:gd name="T9" fmla="*/ 911 h 2476"/>
                <a:gd name="T10" fmla="*/ 62 w 2204"/>
                <a:gd name="T11" fmla="*/ 799 h 2476"/>
                <a:gd name="T12" fmla="*/ 13 w 2204"/>
                <a:gd name="T13" fmla="*/ 687 h 2476"/>
                <a:gd name="T14" fmla="*/ 0 w 2204"/>
                <a:gd name="T15" fmla="*/ 552 h 2476"/>
                <a:gd name="T16" fmla="*/ 37 w 2204"/>
                <a:gd name="T17" fmla="*/ 439 h 2476"/>
                <a:gd name="T18" fmla="*/ 99 w 2204"/>
                <a:gd name="T19" fmla="*/ 315 h 2476"/>
                <a:gd name="T20" fmla="*/ 197 w 2204"/>
                <a:gd name="T21" fmla="*/ 236 h 2476"/>
                <a:gd name="T22" fmla="*/ 321 w 2204"/>
                <a:gd name="T23" fmla="*/ 169 h 2476"/>
                <a:gd name="T24" fmla="*/ 443 w 2204"/>
                <a:gd name="T25" fmla="*/ 101 h 2476"/>
                <a:gd name="T26" fmla="*/ 579 w 2204"/>
                <a:gd name="T27" fmla="*/ 57 h 2476"/>
                <a:gd name="T28" fmla="*/ 714 w 2204"/>
                <a:gd name="T29" fmla="*/ 23 h 2476"/>
                <a:gd name="T30" fmla="*/ 899 w 2204"/>
                <a:gd name="T31" fmla="*/ 0 h 2476"/>
                <a:gd name="T32" fmla="*/ 1083 w 2204"/>
                <a:gd name="T33" fmla="*/ 0 h 2476"/>
                <a:gd name="T34" fmla="*/ 1268 w 2204"/>
                <a:gd name="T35" fmla="*/ 45 h 2476"/>
                <a:gd name="T36" fmla="*/ 1415 w 2204"/>
                <a:gd name="T37" fmla="*/ 91 h 2476"/>
                <a:gd name="T38" fmla="*/ 1612 w 2204"/>
                <a:gd name="T39" fmla="*/ 169 h 2476"/>
                <a:gd name="T40" fmla="*/ 1760 w 2204"/>
                <a:gd name="T41" fmla="*/ 259 h 2476"/>
                <a:gd name="T42" fmla="*/ 1908 w 2204"/>
                <a:gd name="T43" fmla="*/ 349 h 2476"/>
                <a:gd name="T44" fmla="*/ 2030 w 2204"/>
                <a:gd name="T45" fmla="*/ 428 h 2476"/>
                <a:gd name="T46" fmla="*/ 2104 w 2204"/>
                <a:gd name="T47" fmla="*/ 529 h 2476"/>
                <a:gd name="T48" fmla="*/ 2153 w 2204"/>
                <a:gd name="T49" fmla="*/ 664 h 2476"/>
                <a:gd name="T50" fmla="*/ 2190 w 2204"/>
                <a:gd name="T51" fmla="*/ 810 h 2476"/>
                <a:gd name="T52" fmla="*/ 2203 w 2204"/>
                <a:gd name="T53" fmla="*/ 934 h 2476"/>
                <a:gd name="T54" fmla="*/ 2190 w 2204"/>
                <a:gd name="T55" fmla="*/ 1069 h 2476"/>
                <a:gd name="T56" fmla="*/ 2166 w 2204"/>
                <a:gd name="T57" fmla="*/ 1181 h 2476"/>
                <a:gd name="T58" fmla="*/ 2116 w 2204"/>
                <a:gd name="T59" fmla="*/ 1306 h 2476"/>
                <a:gd name="T60" fmla="*/ 2043 w 2204"/>
                <a:gd name="T61" fmla="*/ 1417 h 2476"/>
                <a:gd name="T62" fmla="*/ 1956 w 2204"/>
                <a:gd name="T63" fmla="*/ 1519 h 2476"/>
                <a:gd name="T64" fmla="*/ 1871 w 2204"/>
                <a:gd name="T65" fmla="*/ 1620 h 2476"/>
                <a:gd name="T66" fmla="*/ 1735 w 2204"/>
                <a:gd name="T67" fmla="*/ 1687 h 2476"/>
                <a:gd name="T68" fmla="*/ 1600 w 2204"/>
                <a:gd name="T69" fmla="*/ 1788 h 2476"/>
                <a:gd name="T70" fmla="*/ 1465 w 2204"/>
                <a:gd name="T71" fmla="*/ 1879 h 2476"/>
                <a:gd name="T72" fmla="*/ 1354 w 2204"/>
                <a:gd name="T73" fmla="*/ 1947 h 2476"/>
                <a:gd name="T74" fmla="*/ 1231 w 2204"/>
                <a:gd name="T75" fmla="*/ 2058 h 2476"/>
                <a:gd name="T76" fmla="*/ 1144 w 2204"/>
                <a:gd name="T77" fmla="*/ 2193 h 2476"/>
                <a:gd name="T78" fmla="*/ 1120 w 2204"/>
                <a:gd name="T79" fmla="*/ 2318 h 2476"/>
                <a:gd name="T80" fmla="*/ 1070 w 2204"/>
                <a:gd name="T81" fmla="*/ 2430 h 2476"/>
                <a:gd name="T82" fmla="*/ 960 w 2204"/>
                <a:gd name="T83" fmla="*/ 2475 h 2476"/>
                <a:gd name="T84" fmla="*/ 837 w 2204"/>
                <a:gd name="T85" fmla="*/ 2453 h 2476"/>
                <a:gd name="T86" fmla="*/ 714 w 2204"/>
                <a:gd name="T87" fmla="*/ 2408 h 2476"/>
                <a:gd name="T88" fmla="*/ 566 w 2204"/>
                <a:gd name="T89" fmla="*/ 2328 h 2476"/>
                <a:gd name="T90" fmla="*/ 505 w 2204"/>
                <a:gd name="T91" fmla="*/ 2193 h 2476"/>
                <a:gd name="T92" fmla="*/ 493 w 2204"/>
                <a:gd name="T93" fmla="*/ 2070 h 2476"/>
                <a:gd name="T94" fmla="*/ 517 w 2204"/>
                <a:gd name="T95" fmla="*/ 1957 h 2476"/>
                <a:gd name="T96" fmla="*/ 591 w 2204"/>
                <a:gd name="T97" fmla="*/ 1834 h 2476"/>
                <a:gd name="T98" fmla="*/ 677 w 2204"/>
                <a:gd name="T99" fmla="*/ 1733 h 2476"/>
                <a:gd name="T100" fmla="*/ 800 w 2204"/>
                <a:gd name="T101" fmla="*/ 1654 h 2476"/>
                <a:gd name="T102" fmla="*/ 935 w 2204"/>
                <a:gd name="T103" fmla="*/ 1530 h 2476"/>
                <a:gd name="T104" fmla="*/ 1046 w 2204"/>
                <a:gd name="T105" fmla="*/ 1407 h 2476"/>
                <a:gd name="T106" fmla="*/ 1096 w 2204"/>
                <a:gd name="T107" fmla="*/ 1272 h 2476"/>
                <a:gd name="T108" fmla="*/ 1096 w 2204"/>
                <a:gd name="T109" fmla="*/ 1125 h 2476"/>
                <a:gd name="T110" fmla="*/ 1070 w 2204"/>
                <a:gd name="T111" fmla="*/ 1002 h 2476"/>
                <a:gd name="T112" fmla="*/ 972 w 2204"/>
                <a:gd name="T113" fmla="*/ 901 h 2476"/>
                <a:gd name="T114" fmla="*/ 849 w 2204"/>
                <a:gd name="T115" fmla="*/ 877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04" h="2476">
                  <a:moveTo>
                    <a:pt x="825" y="889"/>
                  </a:moveTo>
                  <a:lnTo>
                    <a:pt x="800" y="889"/>
                  </a:lnTo>
                  <a:lnTo>
                    <a:pt x="775" y="901"/>
                  </a:lnTo>
                  <a:lnTo>
                    <a:pt x="751" y="911"/>
                  </a:lnTo>
                  <a:lnTo>
                    <a:pt x="727" y="923"/>
                  </a:lnTo>
                  <a:lnTo>
                    <a:pt x="701" y="934"/>
                  </a:lnTo>
                  <a:lnTo>
                    <a:pt x="677" y="945"/>
                  </a:lnTo>
                  <a:lnTo>
                    <a:pt x="653" y="945"/>
                  </a:lnTo>
                  <a:lnTo>
                    <a:pt x="616" y="956"/>
                  </a:lnTo>
                  <a:lnTo>
                    <a:pt x="579" y="956"/>
                  </a:lnTo>
                  <a:lnTo>
                    <a:pt x="542" y="956"/>
                  </a:lnTo>
                  <a:lnTo>
                    <a:pt x="505" y="968"/>
                  </a:lnTo>
                  <a:lnTo>
                    <a:pt x="456" y="968"/>
                  </a:lnTo>
                  <a:lnTo>
                    <a:pt x="431" y="968"/>
                  </a:lnTo>
                  <a:lnTo>
                    <a:pt x="406" y="968"/>
                  </a:lnTo>
                  <a:lnTo>
                    <a:pt x="382" y="968"/>
                  </a:lnTo>
                  <a:lnTo>
                    <a:pt x="358" y="968"/>
                  </a:lnTo>
                  <a:lnTo>
                    <a:pt x="332" y="968"/>
                  </a:lnTo>
                  <a:lnTo>
                    <a:pt x="308" y="956"/>
                  </a:lnTo>
                  <a:lnTo>
                    <a:pt x="284" y="956"/>
                  </a:lnTo>
                  <a:lnTo>
                    <a:pt x="258" y="956"/>
                  </a:lnTo>
                  <a:lnTo>
                    <a:pt x="234" y="956"/>
                  </a:lnTo>
                  <a:lnTo>
                    <a:pt x="210" y="945"/>
                  </a:lnTo>
                  <a:lnTo>
                    <a:pt x="173" y="923"/>
                  </a:lnTo>
                  <a:lnTo>
                    <a:pt x="148" y="911"/>
                  </a:lnTo>
                  <a:lnTo>
                    <a:pt x="123" y="901"/>
                  </a:lnTo>
                  <a:lnTo>
                    <a:pt x="111" y="877"/>
                  </a:lnTo>
                  <a:lnTo>
                    <a:pt x="99" y="855"/>
                  </a:lnTo>
                  <a:lnTo>
                    <a:pt x="74" y="833"/>
                  </a:lnTo>
                  <a:lnTo>
                    <a:pt x="62" y="799"/>
                  </a:lnTo>
                  <a:lnTo>
                    <a:pt x="62" y="776"/>
                  </a:lnTo>
                  <a:lnTo>
                    <a:pt x="50" y="754"/>
                  </a:lnTo>
                  <a:lnTo>
                    <a:pt x="25" y="732"/>
                  </a:lnTo>
                  <a:lnTo>
                    <a:pt x="25" y="709"/>
                  </a:lnTo>
                  <a:lnTo>
                    <a:pt x="13" y="687"/>
                  </a:lnTo>
                  <a:lnTo>
                    <a:pt x="13" y="664"/>
                  </a:lnTo>
                  <a:lnTo>
                    <a:pt x="0" y="631"/>
                  </a:lnTo>
                  <a:lnTo>
                    <a:pt x="0" y="607"/>
                  </a:lnTo>
                  <a:lnTo>
                    <a:pt x="0" y="585"/>
                  </a:lnTo>
                  <a:lnTo>
                    <a:pt x="0" y="552"/>
                  </a:lnTo>
                  <a:lnTo>
                    <a:pt x="0" y="529"/>
                  </a:lnTo>
                  <a:lnTo>
                    <a:pt x="13" y="506"/>
                  </a:lnTo>
                  <a:lnTo>
                    <a:pt x="25" y="484"/>
                  </a:lnTo>
                  <a:lnTo>
                    <a:pt x="25" y="462"/>
                  </a:lnTo>
                  <a:lnTo>
                    <a:pt x="37" y="439"/>
                  </a:lnTo>
                  <a:lnTo>
                    <a:pt x="37" y="417"/>
                  </a:lnTo>
                  <a:lnTo>
                    <a:pt x="62" y="394"/>
                  </a:lnTo>
                  <a:lnTo>
                    <a:pt x="62" y="371"/>
                  </a:lnTo>
                  <a:lnTo>
                    <a:pt x="87" y="337"/>
                  </a:lnTo>
                  <a:lnTo>
                    <a:pt x="99" y="315"/>
                  </a:lnTo>
                  <a:lnTo>
                    <a:pt x="99" y="293"/>
                  </a:lnTo>
                  <a:lnTo>
                    <a:pt x="123" y="293"/>
                  </a:lnTo>
                  <a:lnTo>
                    <a:pt x="148" y="270"/>
                  </a:lnTo>
                  <a:lnTo>
                    <a:pt x="173" y="259"/>
                  </a:lnTo>
                  <a:lnTo>
                    <a:pt x="197" y="236"/>
                  </a:lnTo>
                  <a:lnTo>
                    <a:pt x="234" y="226"/>
                  </a:lnTo>
                  <a:lnTo>
                    <a:pt x="247" y="202"/>
                  </a:lnTo>
                  <a:lnTo>
                    <a:pt x="271" y="192"/>
                  </a:lnTo>
                  <a:lnTo>
                    <a:pt x="295" y="180"/>
                  </a:lnTo>
                  <a:lnTo>
                    <a:pt x="321" y="169"/>
                  </a:lnTo>
                  <a:lnTo>
                    <a:pt x="345" y="147"/>
                  </a:lnTo>
                  <a:lnTo>
                    <a:pt x="369" y="147"/>
                  </a:lnTo>
                  <a:lnTo>
                    <a:pt x="394" y="124"/>
                  </a:lnTo>
                  <a:lnTo>
                    <a:pt x="419" y="113"/>
                  </a:lnTo>
                  <a:lnTo>
                    <a:pt x="443" y="101"/>
                  </a:lnTo>
                  <a:lnTo>
                    <a:pt x="468" y="91"/>
                  </a:lnTo>
                  <a:lnTo>
                    <a:pt x="493" y="91"/>
                  </a:lnTo>
                  <a:lnTo>
                    <a:pt x="517" y="67"/>
                  </a:lnTo>
                  <a:lnTo>
                    <a:pt x="542" y="67"/>
                  </a:lnTo>
                  <a:lnTo>
                    <a:pt x="579" y="57"/>
                  </a:lnTo>
                  <a:lnTo>
                    <a:pt x="616" y="45"/>
                  </a:lnTo>
                  <a:lnTo>
                    <a:pt x="640" y="34"/>
                  </a:lnTo>
                  <a:lnTo>
                    <a:pt x="664" y="34"/>
                  </a:lnTo>
                  <a:lnTo>
                    <a:pt x="690" y="23"/>
                  </a:lnTo>
                  <a:lnTo>
                    <a:pt x="714" y="23"/>
                  </a:lnTo>
                  <a:lnTo>
                    <a:pt x="751" y="23"/>
                  </a:lnTo>
                  <a:lnTo>
                    <a:pt x="800" y="23"/>
                  </a:lnTo>
                  <a:lnTo>
                    <a:pt x="825" y="12"/>
                  </a:lnTo>
                  <a:lnTo>
                    <a:pt x="862" y="12"/>
                  </a:lnTo>
                  <a:lnTo>
                    <a:pt x="899" y="0"/>
                  </a:lnTo>
                  <a:lnTo>
                    <a:pt x="935" y="0"/>
                  </a:lnTo>
                  <a:lnTo>
                    <a:pt x="972" y="0"/>
                  </a:lnTo>
                  <a:lnTo>
                    <a:pt x="1022" y="0"/>
                  </a:lnTo>
                  <a:lnTo>
                    <a:pt x="1046" y="0"/>
                  </a:lnTo>
                  <a:lnTo>
                    <a:pt x="1083" y="0"/>
                  </a:lnTo>
                  <a:lnTo>
                    <a:pt x="1120" y="0"/>
                  </a:lnTo>
                  <a:lnTo>
                    <a:pt x="1157" y="12"/>
                  </a:lnTo>
                  <a:lnTo>
                    <a:pt x="1181" y="23"/>
                  </a:lnTo>
                  <a:lnTo>
                    <a:pt x="1218" y="23"/>
                  </a:lnTo>
                  <a:lnTo>
                    <a:pt x="1268" y="45"/>
                  </a:lnTo>
                  <a:lnTo>
                    <a:pt x="1292" y="45"/>
                  </a:lnTo>
                  <a:lnTo>
                    <a:pt x="1329" y="67"/>
                  </a:lnTo>
                  <a:lnTo>
                    <a:pt x="1354" y="67"/>
                  </a:lnTo>
                  <a:lnTo>
                    <a:pt x="1391" y="79"/>
                  </a:lnTo>
                  <a:lnTo>
                    <a:pt x="1415" y="91"/>
                  </a:lnTo>
                  <a:lnTo>
                    <a:pt x="1476" y="113"/>
                  </a:lnTo>
                  <a:lnTo>
                    <a:pt x="1513" y="124"/>
                  </a:lnTo>
                  <a:lnTo>
                    <a:pt x="1539" y="135"/>
                  </a:lnTo>
                  <a:lnTo>
                    <a:pt x="1587" y="158"/>
                  </a:lnTo>
                  <a:lnTo>
                    <a:pt x="1612" y="169"/>
                  </a:lnTo>
                  <a:lnTo>
                    <a:pt x="1649" y="180"/>
                  </a:lnTo>
                  <a:lnTo>
                    <a:pt x="1674" y="192"/>
                  </a:lnTo>
                  <a:lnTo>
                    <a:pt x="1698" y="214"/>
                  </a:lnTo>
                  <a:lnTo>
                    <a:pt x="1723" y="226"/>
                  </a:lnTo>
                  <a:lnTo>
                    <a:pt x="1760" y="259"/>
                  </a:lnTo>
                  <a:lnTo>
                    <a:pt x="1821" y="270"/>
                  </a:lnTo>
                  <a:lnTo>
                    <a:pt x="1845" y="293"/>
                  </a:lnTo>
                  <a:lnTo>
                    <a:pt x="1871" y="315"/>
                  </a:lnTo>
                  <a:lnTo>
                    <a:pt x="1895" y="327"/>
                  </a:lnTo>
                  <a:lnTo>
                    <a:pt x="1908" y="349"/>
                  </a:lnTo>
                  <a:lnTo>
                    <a:pt x="1932" y="361"/>
                  </a:lnTo>
                  <a:lnTo>
                    <a:pt x="1969" y="371"/>
                  </a:lnTo>
                  <a:lnTo>
                    <a:pt x="1982" y="394"/>
                  </a:lnTo>
                  <a:lnTo>
                    <a:pt x="2006" y="417"/>
                  </a:lnTo>
                  <a:lnTo>
                    <a:pt x="2030" y="428"/>
                  </a:lnTo>
                  <a:lnTo>
                    <a:pt x="2043" y="450"/>
                  </a:lnTo>
                  <a:lnTo>
                    <a:pt x="2055" y="472"/>
                  </a:lnTo>
                  <a:lnTo>
                    <a:pt x="2067" y="496"/>
                  </a:lnTo>
                  <a:lnTo>
                    <a:pt x="2092" y="506"/>
                  </a:lnTo>
                  <a:lnTo>
                    <a:pt x="2104" y="529"/>
                  </a:lnTo>
                  <a:lnTo>
                    <a:pt x="2116" y="563"/>
                  </a:lnTo>
                  <a:lnTo>
                    <a:pt x="2141" y="597"/>
                  </a:lnTo>
                  <a:lnTo>
                    <a:pt x="2141" y="619"/>
                  </a:lnTo>
                  <a:lnTo>
                    <a:pt x="2153" y="641"/>
                  </a:lnTo>
                  <a:lnTo>
                    <a:pt x="2153" y="664"/>
                  </a:lnTo>
                  <a:lnTo>
                    <a:pt x="2166" y="687"/>
                  </a:lnTo>
                  <a:lnTo>
                    <a:pt x="2166" y="720"/>
                  </a:lnTo>
                  <a:lnTo>
                    <a:pt x="2178" y="742"/>
                  </a:lnTo>
                  <a:lnTo>
                    <a:pt x="2190" y="776"/>
                  </a:lnTo>
                  <a:lnTo>
                    <a:pt x="2190" y="810"/>
                  </a:lnTo>
                  <a:lnTo>
                    <a:pt x="2190" y="833"/>
                  </a:lnTo>
                  <a:lnTo>
                    <a:pt x="2203" y="867"/>
                  </a:lnTo>
                  <a:lnTo>
                    <a:pt x="2203" y="889"/>
                  </a:lnTo>
                  <a:lnTo>
                    <a:pt x="2203" y="911"/>
                  </a:lnTo>
                  <a:lnTo>
                    <a:pt x="2203" y="934"/>
                  </a:lnTo>
                  <a:lnTo>
                    <a:pt x="2203" y="956"/>
                  </a:lnTo>
                  <a:lnTo>
                    <a:pt x="2203" y="979"/>
                  </a:lnTo>
                  <a:lnTo>
                    <a:pt x="2203" y="1002"/>
                  </a:lnTo>
                  <a:lnTo>
                    <a:pt x="2190" y="1036"/>
                  </a:lnTo>
                  <a:lnTo>
                    <a:pt x="2190" y="1069"/>
                  </a:lnTo>
                  <a:lnTo>
                    <a:pt x="2190" y="1091"/>
                  </a:lnTo>
                  <a:lnTo>
                    <a:pt x="2178" y="1114"/>
                  </a:lnTo>
                  <a:lnTo>
                    <a:pt x="2178" y="1137"/>
                  </a:lnTo>
                  <a:lnTo>
                    <a:pt x="2178" y="1159"/>
                  </a:lnTo>
                  <a:lnTo>
                    <a:pt x="2166" y="1181"/>
                  </a:lnTo>
                  <a:lnTo>
                    <a:pt x="2166" y="1215"/>
                  </a:lnTo>
                  <a:lnTo>
                    <a:pt x="2153" y="1238"/>
                  </a:lnTo>
                  <a:lnTo>
                    <a:pt x="2141" y="1260"/>
                  </a:lnTo>
                  <a:lnTo>
                    <a:pt x="2129" y="1282"/>
                  </a:lnTo>
                  <a:lnTo>
                    <a:pt x="2116" y="1306"/>
                  </a:lnTo>
                  <a:lnTo>
                    <a:pt x="2104" y="1328"/>
                  </a:lnTo>
                  <a:lnTo>
                    <a:pt x="2092" y="1350"/>
                  </a:lnTo>
                  <a:lnTo>
                    <a:pt x="2067" y="1373"/>
                  </a:lnTo>
                  <a:lnTo>
                    <a:pt x="2055" y="1395"/>
                  </a:lnTo>
                  <a:lnTo>
                    <a:pt x="2043" y="1417"/>
                  </a:lnTo>
                  <a:lnTo>
                    <a:pt x="2030" y="1440"/>
                  </a:lnTo>
                  <a:lnTo>
                    <a:pt x="2018" y="1463"/>
                  </a:lnTo>
                  <a:lnTo>
                    <a:pt x="1993" y="1474"/>
                  </a:lnTo>
                  <a:lnTo>
                    <a:pt x="1982" y="1496"/>
                  </a:lnTo>
                  <a:lnTo>
                    <a:pt x="1956" y="1519"/>
                  </a:lnTo>
                  <a:lnTo>
                    <a:pt x="1945" y="1542"/>
                  </a:lnTo>
                  <a:lnTo>
                    <a:pt x="1919" y="1552"/>
                  </a:lnTo>
                  <a:lnTo>
                    <a:pt x="1895" y="1575"/>
                  </a:lnTo>
                  <a:lnTo>
                    <a:pt x="1882" y="1598"/>
                  </a:lnTo>
                  <a:lnTo>
                    <a:pt x="1871" y="1620"/>
                  </a:lnTo>
                  <a:lnTo>
                    <a:pt x="1834" y="1631"/>
                  </a:lnTo>
                  <a:lnTo>
                    <a:pt x="1809" y="1643"/>
                  </a:lnTo>
                  <a:lnTo>
                    <a:pt x="1797" y="1665"/>
                  </a:lnTo>
                  <a:lnTo>
                    <a:pt x="1760" y="1677"/>
                  </a:lnTo>
                  <a:lnTo>
                    <a:pt x="1735" y="1687"/>
                  </a:lnTo>
                  <a:lnTo>
                    <a:pt x="1710" y="1699"/>
                  </a:lnTo>
                  <a:lnTo>
                    <a:pt x="1674" y="1721"/>
                  </a:lnTo>
                  <a:lnTo>
                    <a:pt x="1661" y="1744"/>
                  </a:lnTo>
                  <a:lnTo>
                    <a:pt x="1637" y="1755"/>
                  </a:lnTo>
                  <a:lnTo>
                    <a:pt x="1600" y="1788"/>
                  </a:lnTo>
                  <a:lnTo>
                    <a:pt x="1563" y="1800"/>
                  </a:lnTo>
                  <a:lnTo>
                    <a:pt x="1539" y="1812"/>
                  </a:lnTo>
                  <a:lnTo>
                    <a:pt x="1513" y="1834"/>
                  </a:lnTo>
                  <a:lnTo>
                    <a:pt x="1502" y="1856"/>
                  </a:lnTo>
                  <a:lnTo>
                    <a:pt x="1465" y="1879"/>
                  </a:lnTo>
                  <a:lnTo>
                    <a:pt x="1439" y="1890"/>
                  </a:lnTo>
                  <a:lnTo>
                    <a:pt x="1415" y="1901"/>
                  </a:lnTo>
                  <a:lnTo>
                    <a:pt x="1391" y="1913"/>
                  </a:lnTo>
                  <a:lnTo>
                    <a:pt x="1378" y="1935"/>
                  </a:lnTo>
                  <a:lnTo>
                    <a:pt x="1354" y="1947"/>
                  </a:lnTo>
                  <a:lnTo>
                    <a:pt x="1317" y="1980"/>
                  </a:lnTo>
                  <a:lnTo>
                    <a:pt x="1292" y="2003"/>
                  </a:lnTo>
                  <a:lnTo>
                    <a:pt x="1268" y="2014"/>
                  </a:lnTo>
                  <a:lnTo>
                    <a:pt x="1243" y="2036"/>
                  </a:lnTo>
                  <a:lnTo>
                    <a:pt x="1231" y="2058"/>
                  </a:lnTo>
                  <a:lnTo>
                    <a:pt x="1218" y="2082"/>
                  </a:lnTo>
                  <a:lnTo>
                    <a:pt x="1181" y="2104"/>
                  </a:lnTo>
                  <a:lnTo>
                    <a:pt x="1170" y="2138"/>
                  </a:lnTo>
                  <a:lnTo>
                    <a:pt x="1157" y="2160"/>
                  </a:lnTo>
                  <a:lnTo>
                    <a:pt x="1144" y="2193"/>
                  </a:lnTo>
                  <a:lnTo>
                    <a:pt x="1133" y="2227"/>
                  </a:lnTo>
                  <a:lnTo>
                    <a:pt x="1120" y="2250"/>
                  </a:lnTo>
                  <a:lnTo>
                    <a:pt x="1120" y="2273"/>
                  </a:lnTo>
                  <a:lnTo>
                    <a:pt x="1120" y="2295"/>
                  </a:lnTo>
                  <a:lnTo>
                    <a:pt x="1120" y="2318"/>
                  </a:lnTo>
                  <a:lnTo>
                    <a:pt x="1107" y="2340"/>
                  </a:lnTo>
                  <a:lnTo>
                    <a:pt x="1107" y="2362"/>
                  </a:lnTo>
                  <a:lnTo>
                    <a:pt x="1096" y="2385"/>
                  </a:lnTo>
                  <a:lnTo>
                    <a:pt x="1083" y="2408"/>
                  </a:lnTo>
                  <a:lnTo>
                    <a:pt x="1070" y="2430"/>
                  </a:lnTo>
                  <a:lnTo>
                    <a:pt x="1046" y="2441"/>
                  </a:lnTo>
                  <a:lnTo>
                    <a:pt x="1033" y="2463"/>
                  </a:lnTo>
                  <a:lnTo>
                    <a:pt x="1009" y="2463"/>
                  </a:lnTo>
                  <a:lnTo>
                    <a:pt x="985" y="2475"/>
                  </a:lnTo>
                  <a:lnTo>
                    <a:pt x="960" y="2475"/>
                  </a:lnTo>
                  <a:lnTo>
                    <a:pt x="935" y="2475"/>
                  </a:lnTo>
                  <a:lnTo>
                    <a:pt x="911" y="2475"/>
                  </a:lnTo>
                  <a:lnTo>
                    <a:pt x="886" y="2463"/>
                  </a:lnTo>
                  <a:lnTo>
                    <a:pt x="862" y="2453"/>
                  </a:lnTo>
                  <a:lnTo>
                    <a:pt x="837" y="2453"/>
                  </a:lnTo>
                  <a:lnTo>
                    <a:pt x="812" y="2453"/>
                  </a:lnTo>
                  <a:lnTo>
                    <a:pt x="788" y="2441"/>
                  </a:lnTo>
                  <a:lnTo>
                    <a:pt x="764" y="2430"/>
                  </a:lnTo>
                  <a:lnTo>
                    <a:pt x="738" y="2430"/>
                  </a:lnTo>
                  <a:lnTo>
                    <a:pt x="714" y="2408"/>
                  </a:lnTo>
                  <a:lnTo>
                    <a:pt x="690" y="2396"/>
                  </a:lnTo>
                  <a:lnTo>
                    <a:pt x="653" y="2374"/>
                  </a:lnTo>
                  <a:lnTo>
                    <a:pt x="627" y="2362"/>
                  </a:lnTo>
                  <a:lnTo>
                    <a:pt x="603" y="2340"/>
                  </a:lnTo>
                  <a:lnTo>
                    <a:pt x="566" y="2328"/>
                  </a:lnTo>
                  <a:lnTo>
                    <a:pt x="554" y="2295"/>
                  </a:lnTo>
                  <a:lnTo>
                    <a:pt x="542" y="2273"/>
                  </a:lnTo>
                  <a:lnTo>
                    <a:pt x="517" y="2250"/>
                  </a:lnTo>
                  <a:lnTo>
                    <a:pt x="505" y="2217"/>
                  </a:lnTo>
                  <a:lnTo>
                    <a:pt x="505" y="2193"/>
                  </a:lnTo>
                  <a:lnTo>
                    <a:pt x="505" y="2171"/>
                  </a:lnTo>
                  <a:lnTo>
                    <a:pt x="493" y="2149"/>
                  </a:lnTo>
                  <a:lnTo>
                    <a:pt x="493" y="2126"/>
                  </a:lnTo>
                  <a:lnTo>
                    <a:pt x="493" y="2092"/>
                  </a:lnTo>
                  <a:lnTo>
                    <a:pt x="493" y="2070"/>
                  </a:lnTo>
                  <a:lnTo>
                    <a:pt x="505" y="2048"/>
                  </a:lnTo>
                  <a:lnTo>
                    <a:pt x="505" y="2025"/>
                  </a:lnTo>
                  <a:lnTo>
                    <a:pt x="505" y="2003"/>
                  </a:lnTo>
                  <a:lnTo>
                    <a:pt x="517" y="1980"/>
                  </a:lnTo>
                  <a:lnTo>
                    <a:pt x="517" y="1957"/>
                  </a:lnTo>
                  <a:lnTo>
                    <a:pt x="529" y="1935"/>
                  </a:lnTo>
                  <a:lnTo>
                    <a:pt x="542" y="1901"/>
                  </a:lnTo>
                  <a:lnTo>
                    <a:pt x="554" y="1879"/>
                  </a:lnTo>
                  <a:lnTo>
                    <a:pt x="579" y="1856"/>
                  </a:lnTo>
                  <a:lnTo>
                    <a:pt x="591" y="1834"/>
                  </a:lnTo>
                  <a:lnTo>
                    <a:pt x="603" y="1812"/>
                  </a:lnTo>
                  <a:lnTo>
                    <a:pt x="616" y="1788"/>
                  </a:lnTo>
                  <a:lnTo>
                    <a:pt x="640" y="1766"/>
                  </a:lnTo>
                  <a:lnTo>
                    <a:pt x="653" y="1744"/>
                  </a:lnTo>
                  <a:lnTo>
                    <a:pt x="677" y="1733"/>
                  </a:lnTo>
                  <a:lnTo>
                    <a:pt x="701" y="1710"/>
                  </a:lnTo>
                  <a:lnTo>
                    <a:pt x="727" y="1699"/>
                  </a:lnTo>
                  <a:lnTo>
                    <a:pt x="751" y="1677"/>
                  </a:lnTo>
                  <a:lnTo>
                    <a:pt x="775" y="1665"/>
                  </a:lnTo>
                  <a:lnTo>
                    <a:pt x="800" y="1654"/>
                  </a:lnTo>
                  <a:lnTo>
                    <a:pt x="825" y="1620"/>
                  </a:lnTo>
                  <a:lnTo>
                    <a:pt x="837" y="1598"/>
                  </a:lnTo>
                  <a:lnTo>
                    <a:pt x="886" y="1575"/>
                  </a:lnTo>
                  <a:lnTo>
                    <a:pt x="899" y="1542"/>
                  </a:lnTo>
                  <a:lnTo>
                    <a:pt x="935" y="1530"/>
                  </a:lnTo>
                  <a:lnTo>
                    <a:pt x="960" y="1508"/>
                  </a:lnTo>
                  <a:lnTo>
                    <a:pt x="997" y="1485"/>
                  </a:lnTo>
                  <a:lnTo>
                    <a:pt x="1009" y="1463"/>
                  </a:lnTo>
                  <a:lnTo>
                    <a:pt x="1033" y="1429"/>
                  </a:lnTo>
                  <a:lnTo>
                    <a:pt x="1046" y="1407"/>
                  </a:lnTo>
                  <a:lnTo>
                    <a:pt x="1070" y="1373"/>
                  </a:lnTo>
                  <a:lnTo>
                    <a:pt x="1083" y="1350"/>
                  </a:lnTo>
                  <a:lnTo>
                    <a:pt x="1083" y="1328"/>
                  </a:lnTo>
                  <a:lnTo>
                    <a:pt x="1096" y="1294"/>
                  </a:lnTo>
                  <a:lnTo>
                    <a:pt x="1096" y="1272"/>
                  </a:lnTo>
                  <a:lnTo>
                    <a:pt x="1096" y="1238"/>
                  </a:lnTo>
                  <a:lnTo>
                    <a:pt x="1096" y="1215"/>
                  </a:lnTo>
                  <a:lnTo>
                    <a:pt x="1096" y="1181"/>
                  </a:lnTo>
                  <a:lnTo>
                    <a:pt x="1096" y="1147"/>
                  </a:lnTo>
                  <a:lnTo>
                    <a:pt x="1096" y="1125"/>
                  </a:lnTo>
                  <a:lnTo>
                    <a:pt x="1096" y="1103"/>
                  </a:lnTo>
                  <a:lnTo>
                    <a:pt x="1096" y="1080"/>
                  </a:lnTo>
                  <a:lnTo>
                    <a:pt x="1096" y="1058"/>
                  </a:lnTo>
                  <a:lnTo>
                    <a:pt x="1083" y="1036"/>
                  </a:lnTo>
                  <a:lnTo>
                    <a:pt x="1070" y="1002"/>
                  </a:lnTo>
                  <a:lnTo>
                    <a:pt x="1046" y="979"/>
                  </a:lnTo>
                  <a:lnTo>
                    <a:pt x="1033" y="956"/>
                  </a:lnTo>
                  <a:lnTo>
                    <a:pt x="1009" y="934"/>
                  </a:lnTo>
                  <a:lnTo>
                    <a:pt x="997" y="911"/>
                  </a:lnTo>
                  <a:lnTo>
                    <a:pt x="972" y="901"/>
                  </a:lnTo>
                  <a:lnTo>
                    <a:pt x="948" y="889"/>
                  </a:lnTo>
                  <a:lnTo>
                    <a:pt x="923" y="877"/>
                  </a:lnTo>
                  <a:lnTo>
                    <a:pt x="899" y="877"/>
                  </a:lnTo>
                  <a:lnTo>
                    <a:pt x="874" y="877"/>
                  </a:lnTo>
                  <a:lnTo>
                    <a:pt x="849" y="877"/>
                  </a:lnTo>
                  <a:lnTo>
                    <a:pt x="825" y="877"/>
                  </a:lnTo>
                  <a:lnTo>
                    <a:pt x="825" y="889"/>
                  </a:lnTo>
                </a:path>
              </a:pathLst>
            </a:custGeom>
            <a:solidFill>
              <a:srgbClr val="FF0000">
                <a:alpha val="69020"/>
              </a:srgbClr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212" y="3316"/>
              <a:ext cx="664" cy="712"/>
            </a:xfrm>
            <a:prstGeom prst="ellipse">
              <a:avLst/>
            </a:prstGeom>
            <a:solidFill>
              <a:srgbClr val="FF0000">
                <a:alpha val="69020"/>
              </a:srgb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 rot="2236320">
              <a:off x="1890" y="954"/>
              <a:ext cx="185" cy="48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 rot="2354783">
              <a:off x="2320" y="3358"/>
              <a:ext cx="126" cy="40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rot="2700000">
              <a:off x="2404" y="2482"/>
              <a:ext cx="110" cy="3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Immer noch etwas weiter zurück…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USA, Akron/Ohio, 10. Juli 1935: „Bill“ und „Bob“ treffen sich.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Beide sind von Ärzten aufgegebene „hoffnungslose“ Trinker. Sie reden darüber – und bleiben trocken. Weitere kommen hinzu. Auch sie reden – auch sie werden und bleiben trocken. Die </a:t>
            </a:r>
            <a:r>
              <a:rPr lang="de-DE" altLang="de-DE" dirty="0" err="1"/>
              <a:t>alcoholics</a:t>
            </a:r>
            <a:r>
              <a:rPr lang="de-DE" altLang="de-DE" dirty="0"/>
              <a:t> </a:t>
            </a:r>
            <a:r>
              <a:rPr lang="de-DE" altLang="de-DE" dirty="0" err="1"/>
              <a:t>anonymous</a:t>
            </a:r>
            <a:r>
              <a:rPr lang="de-DE" altLang="de-DE" dirty="0"/>
              <a:t> „AA“ waren geboren.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Deutschland, München, 1953: amerikanische Besatzungssoldaten öffnen ihre AA-Gruppe auch für Deutsche – die erste deutsche AA-Gruppe entsteht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Die 12 Schritte und 12 Traditionen der AAs verbreiteten sich in viele andere Suchtbereiche</a:t>
            </a:r>
            <a:endParaRPr lang="de-DE" alt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98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Schon etwas dichter dran …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1076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725"/>
            <a:ext cx="42989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730375"/>
            <a:ext cx="48736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2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038"/>
            <a:ext cx="2255838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2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965575"/>
            <a:ext cx="57832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2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563938"/>
            <a:ext cx="23907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76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Bürgerbewegung und „grassroot movement“ im Gesundheitswesen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2000"/>
              <a:t>1970’er and 1980’er: auf Basis der 1968er Bürgerbewegungen und Studenten-Proteste, Medizinische Krise – Krise in der Medizin; Fehlbehandlung und Behandlungsfehler; Medikalisierung des Psychosozialen; “Arroganz und Ignoranz der Ärzteschaft”; …</a:t>
            </a:r>
          </a:p>
          <a:p>
            <a:r>
              <a:rPr lang="de-DE" altLang="de-DE" sz="2000"/>
              <a:t>“Medizinische Nemesis” – Ivan Illich 1975 </a:t>
            </a:r>
          </a:p>
          <a:p>
            <a:r>
              <a:rPr lang="de-DE" altLang="de-DE" sz="2000"/>
              <a:t>Selbsthilfe als Konzept der Frauenbewegung (Kickbusch 1981)</a:t>
            </a:r>
          </a:p>
          <a:p>
            <a:r>
              <a:rPr lang="de-DE" altLang="de-DE" sz="2000"/>
              <a:t>Anti-Professionalisierung und Gegenmacht (Illich, Foucault, Kickbusch, Hackethal etc.)</a:t>
            </a:r>
          </a:p>
          <a:p>
            <a:r>
              <a:rPr lang="de-DE" altLang="de-DE" sz="2000"/>
              <a:t>“Stille Revolution” (Moeller 1978)</a:t>
            </a:r>
          </a:p>
          <a:p>
            <a:r>
              <a:rPr lang="de-DE" altLang="de-DE" sz="2000"/>
              <a:t>Patientenorientierte Gesundheitsversorgung (Badura 1979)</a:t>
            </a:r>
          </a:p>
          <a:p>
            <a:r>
              <a:rPr lang="de-DE" altLang="de-DE" sz="2000"/>
              <a:t>Emanzipation und Empowerment (Trojan et al. 1981, 1986)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51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pic>
        <p:nvPicPr>
          <p:cNvPr id="975874" name="Picture 2" descr="Gegen Rheumatismu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760413"/>
            <a:ext cx="7643813" cy="564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3AFE-BC72-4197-B3AF-E2647C35FC71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4329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68325"/>
            <a:ext cx="4178300" cy="59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0"/>
            <a:ext cx="4367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7FB6-1FA8-4122-8993-E7EE6D1386BC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07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436228" name="Picture 4" descr="Forschergrup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714">
            <a:off x="2686050" y="346075"/>
            <a:ext cx="5073650" cy="61817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62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5738" y="5029200"/>
              <a:ext cx="1885950" cy="328613"/>
            </p14:xfrm>
          </p:contentPart>
        </mc:Choice>
        <mc:Fallback xmlns="">
          <p:pic>
            <p:nvPicPr>
              <p:cNvPr id="4362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6939" y="4915103"/>
                <a:ext cx="1943187" cy="556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62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0088" y="5051425"/>
              <a:ext cx="1435100" cy="263525"/>
            </p14:xfrm>
          </p:contentPart>
        </mc:Choice>
        <mc:Fallback xmlns="">
          <p:pic>
            <p:nvPicPr>
              <p:cNvPr id="4362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1285" y="4936943"/>
                <a:ext cx="1492346" cy="492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62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2875" y="5200650"/>
              <a:ext cx="1085850" cy="114300"/>
            </p14:xfrm>
          </p:contentPart>
        </mc:Choice>
        <mc:Fallback xmlns="">
          <p:pic>
            <p:nvPicPr>
              <p:cNvPr id="4362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4073" y="5086709"/>
                <a:ext cx="1143095" cy="342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62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7800" y="5308600"/>
              <a:ext cx="1314450" cy="200025"/>
            </p14:xfrm>
          </p:contentPart>
        </mc:Choice>
        <mc:Fallback xmlns="">
          <p:pic>
            <p:nvPicPr>
              <p:cNvPr id="4362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29358" y="5194197"/>
                <a:ext cx="1371694" cy="428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62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8550" y="4186238"/>
              <a:ext cx="314325" cy="122237"/>
            </p14:xfrm>
          </p:contentPart>
        </mc:Choice>
        <mc:Fallback xmlns="">
          <p:pic>
            <p:nvPicPr>
              <p:cNvPr id="4362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9746" y="4071934"/>
                <a:ext cx="371573" cy="350845"/>
              </a:xfrm>
              <a:prstGeom prst="rect">
                <a:avLst/>
              </a:prstGeom>
            </p:spPr>
          </p:pic>
        </mc:Fallback>
      </mc:AlternateContent>
      <p:pic>
        <p:nvPicPr>
          <p:cNvPr id="4362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7138"/>
            <a:ext cx="42783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9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1008644" name="Picture 4" descr="Schlagzeilen 19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4763"/>
            <a:ext cx="6797675" cy="670877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60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852738"/>
            <a:ext cx="7772400" cy="1470025"/>
          </a:xfrm>
        </p:spPr>
        <p:txBody>
          <a:bodyPr/>
          <a:lstStyle/>
          <a:p>
            <a:r>
              <a:rPr lang="de-DE" altLang="de-DE" sz="3000" b="0">
                <a:solidFill>
                  <a:srgbClr val="990033"/>
                </a:solidFill>
              </a:rPr>
              <a:t>„Ärzte schütten Medikamente, von denen sie wenig wissen, zur Heilung von Krankheiten, von denen sie weniger wissen, in Menschen, von denen sie nichts wissen wollen!“</a:t>
            </a:r>
            <a:r>
              <a:rPr lang="en-US" altLang="de-DE" b="0">
                <a:solidFill>
                  <a:srgbClr val="990033"/>
                </a:solidFill>
              </a:rPr>
              <a:t> </a:t>
            </a:r>
            <a:r>
              <a:rPr lang="de-DE" altLang="de-DE" sz="3000" b="0">
                <a:solidFill>
                  <a:srgbClr val="990033"/>
                </a:solidFill>
              </a:rPr>
              <a:t/>
            </a:r>
            <a:br>
              <a:rPr lang="de-DE" altLang="de-DE" sz="3000" b="0">
                <a:solidFill>
                  <a:srgbClr val="990033"/>
                </a:solidFill>
              </a:rPr>
            </a:br>
            <a:r>
              <a:rPr lang="de-DE" altLang="de-DE" sz="3000" b="0">
                <a:solidFill>
                  <a:srgbClr val="990033"/>
                </a:solidFill>
              </a:rPr>
              <a:t/>
            </a:r>
            <a:br>
              <a:rPr lang="de-DE" altLang="de-DE" sz="3000" b="0">
                <a:solidFill>
                  <a:srgbClr val="990033"/>
                </a:solidFill>
              </a:rPr>
            </a:br>
            <a:r>
              <a:rPr lang="de-DE" altLang="de-DE" sz="3000" b="0">
                <a:solidFill>
                  <a:srgbClr val="990033"/>
                </a:solidFill>
              </a:rPr>
              <a:t>				</a:t>
            </a:r>
            <a:r>
              <a:rPr lang="de-DE" altLang="de-DE" sz="2400" b="0">
                <a:solidFill>
                  <a:srgbClr val="990033"/>
                </a:solidFill>
              </a:rPr>
              <a:t>Voltaire, 1694-1778</a:t>
            </a:r>
          </a:p>
        </p:txBody>
      </p:sp>
    </p:spTree>
    <p:extLst>
      <p:ext uri="{BB962C8B-B14F-4D97-AF65-F5344CB8AC3E}">
        <p14:creationId xmlns:p14="http://schemas.microsoft.com/office/powerpoint/2010/main" val="33418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grpSp>
        <p:nvGrpSpPr>
          <p:cNvPr id="1204228" name="Group 4"/>
          <p:cNvGrpSpPr>
            <a:grpSpLocks/>
          </p:cNvGrpSpPr>
          <p:nvPr/>
        </p:nvGrpSpPr>
        <p:grpSpPr bwMode="auto">
          <a:xfrm>
            <a:off x="611188" y="981075"/>
            <a:ext cx="7561262" cy="5472113"/>
            <a:chOff x="385" y="273"/>
            <a:chExt cx="4895" cy="3694"/>
          </a:xfrm>
        </p:grpSpPr>
        <p:pic>
          <p:nvPicPr>
            <p:cNvPr id="1204229" name="Picture 5" descr="experts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6" t="21162" r="7806" b="19557"/>
            <a:stretch>
              <a:fillRect/>
            </a:stretch>
          </p:blipFill>
          <p:spPr bwMode="auto">
            <a:xfrm>
              <a:off x="2200" y="273"/>
              <a:ext cx="3080" cy="3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4230" name="AutoShape 6"/>
            <p:cNvSpPr>
              <a:spLocks noChangeArrowheads="1"/>
            </p:cNvSpPr>
            <p:nvPr/>
          </p:nvSpPr>
          <p:spPr bwMode="auto">
            <a:xfrm>
              <a:off x="385" y="1162"/>
              <a:ext cx="1674" cy="1696"/>
            </a:xfrm>
            <a:prstGeom prst="wedgeRoundRectCallout">
              <a:avLst>
                <a:gd name="adj1" fmla="val 133093"/>
                <a:gd name="adj2" fmla="val -36968"/>
                <a:gd name="adj3" fmla="val 16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kumimoji="1" lang="de-DE" altLang="de-DE" sz="3000">
                  <a:latin typeface="Freestyle Script" pitchFamily="66" charset="0"/>
                </a:rPr>
                <a:t>Wenn wir Ihre Meinung brauchen, werden wir Sie dies schon rechtzeitig wissen lassen.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45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Selbsthilfe in Deutschland heute - Eckdaten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ca. 100.000 Selbsthilfegruppen</a:t>
            </a:r>
          </a:p>
          <a:p>
            <a:r>
              <a:rPr lang="de-DE" dirty="0" smtClean="0"/>
              <a:t>über 300 Selbsthilfeorganisationen auf Bundesebene, davon ca. ¾ gesundheitsbezogen</a:t>
            </a:r>
          </a:p>
          <a:p>
            <a:r>
              <a:rPr lang="de-DE" dirty="0"/>
              <a:t>ü</a:t>
            </a:r>
            <a:r>
              <a:rPr lang="de-DE" dirty="0" smtClean="0"/>
              <a:t>ber 300 Selbsthilfekontaktstellen und -büros</a:t>
            </a:r>
            <a:endParaRPr lang="de-DE" dirty="0"/>
          </a:p>
          <a:p>
            <a:r>
              <a:rPr lang="de-DE" dirty="0" smtClean="0"/>
              <a:t>ca. 3,5 </a:t>
            </a:r>
            <a:r>
              <a:rPr lang="de-DE" dirty="0" err="1" smtClean="0"/>
              <a:t>Mio</a:t>
            </a:r>
            <a:r>
              <a:rPr lang="de-DE" dirty="0" smtClean="0"/>
              <a:t> Engagierte</a:t>
            </a:r>
          </a:p>
          <a:p>
            <a:r>
              <a:rPr lang="de-DE" dirty="0" smtClean="0"/>
              <a:t>8,8 % Lebenszeitprävalenz in der Erwachsenenbevölkerung</a:t>
            </a:r>
          </a:p>
          <a:p>
            <a:r>
              <a:rPr lang="de-DE" dirty="0"/>
              <a:t>über 1.200 Einzelthemen (von </a:t>
            </a:r>
            <a:r>
              <a:rPr lang="de-DE" dirty="0" smtClean="0"/>
              <a:t>A1-PI-Mangel bis Zystitis)</a:t>
            </a:r>
          </a:p>
          <a:p>
            <a:r>
              <a:rPr lang="de-DE" dirty="0" smtClean="0"/>
              <a:t>Seit 2004 Patientenbeteiligung und Mitspracherechte im Gemeinsamen Bundesausschuss (G-BA)</a:t>
            </a:r>
          </a:p>
          <a:p>
            <a:r>
              <a:rPr lang="de-DE" dirty="0" smtClean="0"/>
              <a:t>In den Landesgremien zunehmend mehr Beteiligungs- und Mitentscheidungsrechte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94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Was meinen wir mit „Selbsthilfe“ und was bedeutet „vierte Säule“?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 Klärungsversuch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0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Theoriemodell der Entstehung von Selbsthilfegruppen</a:t>
            </a:r>
          </a:p>
        </p:txBody>
      </p:sp>
      <p:sp>
        <p:nvSpPr>
          <p:cNvPr id="11274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29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75" y="323850"/>
            <a:ext cx="7848600" cy="1371600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de-DE" altLang="de-DE" dirty="0"/>
              <a:t>Theoriemodell der Entstehung von Selbsthilfegruppen</a:t>
            </a:r>
          </a:p>
        </p:txBody>
      </p:sp>
      <p:sp>
        <p:nvSpPr>
          <p:cNvPr id="1226755" name="Rectangle 3"/>
          <p:cNvSpPr>
            <a:spLocks noChangeArrowheads="1"/>
          </p:cNvSpPr>
          <p:nvPr/>
        </p:nvSpPr>
        <p:spPr bwMode="auto">
          <a:xfrm>
            <a:off x="6861175" y="3224213"/>
            <a:ext cx="1676400" cy="1954212"/>
          </a:xfrm>
          <a:prstGeom prst="rect">
            <a:avLst/>
          </a:prstGeom>
          <a:solidFill>
            <a:srgbClr val="F4E6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400">
                <a:solidFill>
                  <a:schemeClr val="tx2"/>
                </a:solidFill>
                <a:latin typeface="Times New Roman" pitchFamily="18" charset="0"/>
              </a:rPr>
              <a:t>Entstehung von </a:t>
            </a:r>
          </a:p>
          <a:p>
            <a:pPr algn="ctr"/>
            <a:r>
              <a:rPr lang="de-DE" altLang="de-DE" sz="1400">
                <a:solidFill>
                  <a:schemeClr val="tx2"/>
                </a:solidFill>
                <a:latin typeface="Times New Roman" pitchFamily="18" charset="0"/>
              </a:rPr>
              <a:t>bzw. </a:t>
            </a:r>
          </a:p>
          <a:p>
            <a:pPr algn="ctr"/>
            <a:r>
              <a:rPr lang="de-DE" altLang="de-DE" sz="1400">
                <a:solidFill>
                  <a:schemeClr val="tx2"/>
                </a:solidFill>
                <a:latin typeface="Times New Roman" pitchFamily="18" charset="0"/>
              </a:rPr>
              <a:t>Beitritt zu</a:t>
            </a:r>
          </a:p>
          <a:p>
            <a:pPr algn="ctr"/>
            <a:r>
              <a:rPr lang="de-DE" altLang="de-DE" sz="1400">
                <a:solidFill>
                  <a:schemeClr val="tx2"/>
                </a:solidFill>
                <a:latin typeface="Times New Roman" pitchFamily="18" charset="0"/>
              </a:rPr>
              <a:t>Selbsthilfe-</a:t>
            </a:r>
          </a:p>
          <a:p>
            <a:pPr algn="ctr"/>
            <a:r>
              <a:rPr lang="de-DE" altLang="de-DE" sz="1400">
                <a:solidFill>
                  <a:schemeClr val="tx2"/>
                </a:solidFill>
                <a:latin typeface="Times New Roman" pitchFamily="18" charset="0"/>
              </a:rPr>
              <a:t>zusammen-</a:t>
            </a:r>
          </a:p>
          <a:p>
            <a:pPr algn="ctr"/>
            <a:r>
              <a:rPr lang="de-DE" altLang="de-DE" sz="1400">
                <a:solidFill>
                  <a:schemeClr val="tx2"/>
                </a:solidFill>
                <a:latin typeface="Times New Roman" pitchFamily="18" charset="0"/>
              </a:rPr>
              <a:t>schlüssen</a:t>
            </a:r>
          </a:p>
        </p:txBody>
      </p:sp>
      <p:grpSp>
        <p:nvGrpSpPr>
          <p:cNvPr id="1226756" name="Group 4"/>
          <p:cNvGrpSpPr>
            <a:grpSpLocks/>
          </p:cNvGrpSpPr>
          <p:nvPr/>
        </p:nvGrpSpPr>
        <p:grpSpPr bwMode="auto">
          <a:xfrm>
            <a:off x="231775" y="1512888"/>
            <a:ext cx="6562725" cy="5133975"/>
            <a:chOff x="146" y="953"/>
            <a:chExt cx="4134" cy="3234"/>
          </a:xfrm>
        </p:grpSpPr>
        <p:sp>
          <p:nvSpPr>
            <p:cNvPr id="1226757" name="Line 5"/>
            <p:cNvSpPr>
              <a:spLocks noChangeShapeType="1"/>
            </p:cNvSpPr>
            <p:nvPr/>
          </p:nvSpPr>
          <p:spPr bwMode="auto">
            <a:xfrm>
              <a:off x="4136" y="223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6758" name="Line 6"/>
            <p:cNvSpPr>
              <a:spLocks noChangeShapeType="1"/>
            </p:cNvSpPr>
            <p:nvPr/>
          </p:nvSpPr>
          <p:spPr bwMode="auto">
            <a:xfrm flipV="1">
              <a:off x="3847" y="2987"/>
              <a:ext cx="28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6759" name="Line 7"/>
            <p:cNvSpPr>
              <a:spLocks noChangeShapeType="1"/>
            </p:cNvSpPr>
            <p:nvPr/>
          </p:nvSpPr>
          <p:spPr bwMode="auto">
            <a:xfrm>
              <a:off x="4135" y="2987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6760" name="Rectangle 8"/>
            <p:cNvSpPr>
              <a:spLocks noChangeArrowheads="1"/>
            </p:cNvSpPr>
            <p:nvPr/>
          </p:nvSpPr>
          <p:spPr bwMode="auto">
            <a:xfrm>
              <a:off x="2983" y="3227"/>
              <a:ext cx="864" cy="9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Eigen-Kompetenz</a:t>
              </a:r>
            </a:p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(Reste eigener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Verfügungs-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gewalt,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„Gegenerfahrungen“,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Wissen)</a:t>
              </a:r>
            </a:p>
          </p:txBody>
        </p:sp>
        <p:sp>
          <p:nvSpPr>
            <p:cNvPr id="1226761" name="Line 9"/>
            <p:cNvSpPr>
              <a:spLocks noChangeShapeType="1"/>
            </p:cNvSpPr>
            <p:nvPr/>
          </p:nvSpPr>
          <p:spPr bwMode="auto">
            <a:xfrm>
              <a:off x="1154" y="177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6762" name="Line 10"/>
            <p:cNvSpPr>
              <a:spLocks noChangeShapeType="1"/>
            </p:cNvSpPr>
            <p:nvPr/>
          </p:nvSpPr>
          <p:spPr bwMode="auto">
            <a:xfrm>
              <a:off x="1154" y="341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6763" name="Line 11"/>
            <p:cNvSpPr>
              <a:spLocks noChangeShapeType="1"/>
            </p:cNvSpPr>
            <p:nvPr/>
          </p:nvSpPr>
          <p:spPr bwMode="auto">
            <a:xfrm>
              <a:off x="3842" y="264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6764" name="Line 12"/>
            <p:cNvSpPr>
              <a:spLocks noChangeShapeType="1"/>
            </p:cNvSpPr>
            <p:nvPr/>
          </p:nvSpPr>
          <p:spPr bwMode="auto">
            <a:xfrm>
              <a:off x="2594" y="1774"/>
              <a:ext cx="336" cy="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6765" name="Line 13"/>
            <p:cNvSpPr>
              <a:spLocks noChangeShapeType="1"/>
            </p:cNvSpPr>
            <p:nvPr/>
          </p:nvSpPr>
          <p:spPr bwMode="auto">
            <a:xfrm flipV="1">
              <a:off x="2594" y="2903"/>
              <a:ext cx="336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6766" name="Line 14"/>
            <p:cNvSpPr>
              <a:spLocks noChangeShapeType="1"/>
            </p:cNvSpPr>
            <p:nvPr/>
          </p:nvSpPr>
          <p:spPr bwMode="auto">
            <a:xfrm>
              <a:off x="3842" y="1466"/>
              <a:ext cx="288" cy="7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6767" name="Rectangle 15"/>
            <p:cNvSpPr>
              <a:spLocks noChangeArrowheads="1"/>
            </p:cNvSpPr>
            <p:nvPr/>
          </p:nvSpPr>
          <p:spPr bwMode="auto">
            <a:xfrm>
              <a:off x="1586" y="1210"/>
              <a:ext cx="1008" cy="10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Abhängigkeit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von formellen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sozialen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Sicherungssystemen</a:t>
              </a:r>
            </a:p>
            <a:p>
              <a:pPr algn="ctr"/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6768" name="Rectangle 16"/>
            <p:cNvSpPr>
              <a:spLocks noChangeArrowheads="1"/>
            </p:cNvSpPr>
            <p:nvPr/>
          </p:nvSpPr>
          <p:spPr bwMode="auto">
            <a:xfrm>
              <a:off x="2978" y="953"/>
              <a:ext cx="864" cy="10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Überforderung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und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Hilflosigkeit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informeller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primärsozialer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Systeme </a:t>
              </a:r>
              <a:b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(Familie, Freunde)</a:t>
              </a:r>
            </a:p>
          </p:txBody>
        </p:sp>
        <p:sp>
          <p:nvSpPr>
            <p:cNvPr id="1226769" name="Rectangle 17"/>
            <p:cNvSpPr>
              <a:spLocks noChangeArrowheads="1"/>
            </p:cNvSpPr>
            <p:nvPr/>
          </p:nvSpPr>
          <p:spPr bwMode="auto">
            <a:xfrm>
              <a:off x="2978" y="2133"/>
              <a:ext cx="864" cy="10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Kontrollverlust</a:t>
              </a:r>
            </a:p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(Hilflosigkeit,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„Ohnmacht“ etc.)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6770" name="Rectangle 18"/>
            <p:cNvSpPr>
              <a:spLocks noChangeArrowheads="1"/>
            </p:cNvSpPr>
            <p:nvPr/>
          </p:nvSpPr>
          <p:spPr bwMode="auto">
            <a:xfrm>
              <a:off x="1586" y="2851"/>
              <a:ext cx="1008" cy="10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Vertrauensschwund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bzgl. professionell-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sozialstaatlicher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Versorgung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6771" name="Rectangle 19"/>
            <p:cNvSpPr>
              <a:spLocks noChangeArrowheads="1"/>
            </p:cNvSpPr>
            <p:nvPr/>
          </p:nvSpPr>
          <p:spPr bwMode="auto">
            <a:xfrm>
              <a:off x="146" y="2851"/>
              <a:ext cx="1008" cy="10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Erleben von </a:t>
              </a:r>
              <a:b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Mängeln im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professionell-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sozialstaatlichen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System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6772" name="Rectangle 20"/>
            <p:cNvSpPr>
              <a:spLocks noChangeArrowheads="1"/>
            </p:cNvSpPr>
            <p:nvPr/>
          </p:nvSpPr>
          <p:spPr bwMode="auto">
            <a:xfrm>
              <a:off x="146" y="1210"/>
              <a:ext cx="1008" cy="10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Belastungen</a:t>
              </a:r>
              <a:b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(seelisch, körperlich)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6773" name="Line 21"/>
            <p:cNvSpPr>
              <a:spLocks noChangeShapeType="1"/>
            </p:cNvSpPr>
            <p:nvPr/>
          </p:nvSpPr>
          <p:spPr bwMode="auto">
            <a:xfrm>
              <a:off x="657" y="1026"/>
              <a:ext cx="23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6774" name="Line 22"/>
            <p:cNvSpPr>
              <a:spLocks noChangeShapeType="1"/>
            </p:cNvSpPr>
            <p:nvPr/>
          </p:nvSpPr>
          <p:spPr bwMode="auto">
            <a:xfrm>
              <a:off x="657" y="1026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6775" name="Line 23"/>
            <p:cNvSpPr>
              <a:spLocks noChangeShapeType="1"/>
            </p:cNvSpPr>
            <p:nvPr/>
          </p:nvSpPr>
          <p:spPr bwMode="auto">
            <a:xfrm>
              <a:off x="657" y="2296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26776" name="Text Box 24"/>
          <p:cNvSpPr txBox="1">
            <a:spLocks noChangeArrowheads="1"/>
          </p:cNvSpPr>
          <p:nvPr/>
        </p:nvSpPr>
        <p:spPr bwMode="auto">
          <a:xfrm>
            <a:off x="7286625" y="6097588"/>
            <a:ext cx="178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Modifiziert nach:</a:t>
            </a:r>
            <a:br>
              <a:rPr lang="de-DE" altLang="de-DE" sz="1200"/>
            </a:br>
            <a:r>
              <a:rPr lang="de-DE" altLang="de-DE" sz="1200"/>
              <a:t>Trojan et al. 1986, 2002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58483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75" y="323850"/>
            <a:ext cx="7848600" cy="1371600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de-DE" altLang="de-DE"/>
              <a:t>Theoriemodell der Entstehung von Selbsthilfegruppen</a:t>
            </a:r>
          </a:p>
        </p:txBody>
      </p:sp>
      <p:grpSp>
        <p:nvGrpSpPr>
          <p:cNvPr id="1228803" name="Group 3"/>
          <p:cNvGrpSpPr>
            <a:grpSpLocks/>
          </p:cNvGrpSpPr>
          <p:nvPr/>
        </p:nvGrpSpPr>
        <p:grpSpPr bwMode="auto">
          <a:xfrm>
            <a:off x="231775" y="1512888"/>
            <a:ext cx="8305800" cy="5133975"/>
            <a:chOff x="146" y="953"/>
            <a:chExt cx="5232" cy="3234"/>
          </a:xfrm>
        </p:grpSpPr>
        <p:sp>
          <p:nvSpPr>
            <p:cNvPr id="1228804" name="Line 4"/>
            <p:cNvSpPr>
              <a:spLocks noChangeShapeType="1"/>
            </p:cNvSpPr>
            <p:nvPr/>
          </p:nvSpPr>
          <p:spPr bwMode="auto">
            <a:xfrm>
              <a:off x="4136" y="223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8805" name="Line 5"/>
            <p:cNvSpPr>
              <a:spLocks noChangeShapeType="1"/>
            </p:cNvSpPr>
            <p:nvPr/>
          </p:nvSpPr>
          <p:spPr bwMode="auto">
            <a:xfrm flipV="1">
              <a:off x="3847" y="2987"/>
              <a:ext cx="28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8806" name="Line 6"/>
            <p:cNvSpPr>
              <a:spLocks noChangeShapeType="1"/>
            </p:cNvSpPr>
            <p:nvPr/>
          </p:nvSpPr>
          <p:spPr bwMode="auto">
            <a:xfrm>
              <a:off x="4135" y="2987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8807" name="Rectangle 7"/>
            <p:cNvSpPr>
              <a:spLocks noChangeArrowheads="1"/>
            </p:cNvSpPr>
            <p:nvPr/>
          </p:nvSpPr>
          <p:spPr bwMode="auto">
            <a:xfrm>
              <a:off x="2983" y="3227"/>
              <a:ext cx="864" cy="9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Eigen-Kompetenz</a:t>
              </a:r>
            </a:p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(Reste eigener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Verfügungs-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gewalt,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„Gegenerfahrungen“,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Wissen)</a:t>
              </a:r>
            </a:p>
          </p:txBody>
        </p:sp>
        <p:sp>
          <p:nvSpPr>
            <p:cNvPr id="1228808" name="Line 8"/>
            <p:cNvSpPr>
              <a:spLocks noChangeShapeType="1"/>
            </p:cNvSpPr>
            <p:nvPr/>
          </p:nvSpPr>
          <p:spPr bwMode="auto">
            <a:xfrm>
              <a:off x="1154" y="177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8809" name="Line 9"/>
            <p:cNvSpPr>
              <a:spLocks noChangeShapeType="1"/>
            </p:cNvSpPr>
            <p:nvPr/>
          </p:nvSpPr>
          <p:spPr bwMode="auto">
            <a:xfrm>
              <a:off x="1154" y="341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8810" name="Line 10"/>
            <p:cNvSpPr>
              <a:spLocks noChangeShapeType="1"/>
            </p:cNvSpPr>
            <p:nvPr/>
          </p:nvSpPr>
          <p:spPr bwMode="auto">
            <a:xfrm>
              <a:off x="3842" y="264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8811" name="Line 11"/>
            <p:cNvSpPr>
              <a:spLocks noChangeShapeType="1"/>
            </p:cNvSpPr>
            <p:nvPr/>
          </p:nvSpPr>
          <p:spPr bwMode="auto">
            <a:xfrm>
              <a:off x="2594" y="1774"/>
              <a:ext cx="336" cy="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8812" name="Line 12"/>
            <p:cNvSpPr>
              <a:spLocks noChangeShapeType="1"/>
            </p:cNvSpPr>
            <p:nvPr/>
          </p:nvSpPr>
          <p:spPr bwMode="auto">
            <a:xfrm flipV="1">
              <a:off x="2594" y="2903"/>
              <a:ext cx="336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8813" name="Line 13"/>
            <p:cNvSpPr>
              <a:spLocks noChangeShapeType="1"/>
            </p:cNvSpPr>
            <p:nvPr/>
          </p:nvSpPr>
          <p:spPr bwMode="auto">
            <a:xfrm>
              <a:off x="3842" y="1466"/>
              <a:ext cx="288" cy="7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8814" name="Rectangle 14"/>
            <p:cNvSpPr>
              <a:spLocks noChangeArrowheads="1"/>
            </p:cNvSpPr>
            <p:nvPr/>
          </p:nvSpPr>
          <p:spPr bwMode="auto">
            <a:xfrm>
              <a:off x="1586" y="1210"/>
              <a:ext cx="1008" cy="10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Abhängigkeit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von formellen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sozialen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Sicherungssystemen</a:t>
              </a:r>
            </a:p>
            <a:p>
              <a:pPr algn="ctr"/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8815" name="Rectangle 15"/>
            <p:cNvSpPr>
              <a:spLocks noChangeArrowheads="1"/>
            </p:cNvSpPr>
            <p:nvPr/>
          </p:nvSpPr>
          <p:spPr bwMode="auto">
            <a:xfrm>
              <a:off x="2978" y="953"/>
              <a:ext cx="864" cy="1026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Überforderung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und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Hilflosigkeit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informeller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primärsozialer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Systeme </a:t>
              </a:r>
              <a:b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(Familie, Freunde)</a:t>
              </a:r>
            </a:p>
          </p:txBody>
        </p:sp>
        <p:sp>
          <p:nvSpPr>
            <p:cNvPr id="1228816" name="Rectangle 16"/>
            <p:cNvSpPr>
              <a:spLocks noChangeArrowheads="1"/>
            </p:cNvSpPr>
            <p:nvPr/>
          </p:nvSpPr>
          <p:spPr bwMode="auto">
            <a:xfrm>
              <a:off x="4322" y="2031"/>
              <a:ext cx="1056" cy="1231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Entstehung von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bzw.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Beitritt zu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Selbsthilfe-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zusammen-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schlüssen</a:t>
              </a:r>
            </a:p>
          </p:txBody>
        </p:sp>
        <p:sp>
          <p:nvSpPr>
            <p:cNvPr id="1228817" name="Rectangle 17"/>
            <p:cNvSpPr>
              <a:spLocks noChangeArrowheads="1"/>
            </p:cNvSpPr>
            <p:nvPr/>
          </p:nvSpPr>
          <p:spPr bwMode="auto">
            <a:xfrm>
              <a:off x="2978" y="2133"/>
              <a:ext cx="864" cy="10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Kontrollverlust</a:t>
              </a:r>
            </a:p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(Hilflosigkeit,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„Ohnmacht“ etc.)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8818" name="Rectangle 18"/>
            <p:cNvSpPr>
              <a:spLocks noChangeArrowheads="1"/>
            </p:cNvSpPr>
            <p:nvPr/>
          </p:nvSpPr>
          <p:spPr bwMode="auto">
            <a:xfrm>
              <a:off x="1586" y="2851"/>
              <a:ext cx="1008" cy="10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Vertrauensschwund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bzgl. professionell-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sozialstaatlicher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Versorgung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8819" name="Rectangle 19"/>
            <p:cNvSpPr>
              <a:spLocks noChangeArrowheads="1"/>
            </p:cNvSpPr>
            <p:nvPr/>
          </p:nvSpPr>
          <p:spPr bwMode="auto">
            <a:xfrm>
              <a:off x="146" y="2851"/>
              <a:ext cx="1008" cy="10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Erleben von </a:t>
              </a:r>
              <a:b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Mängeln im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professionell-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sozialstaatlichen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System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8820" name="Rectangle 20"/>
            <p:cNvSpPr>
              <a:spLocks noChangeArrowheads="1"/>
            </p:cNvSpPr>
            <p:nvPr/>
          </p:nvSpPr>
          <p:spPr bwMode="auto">
            <a:xfrm>
              <a:off x="146" y="1210"/>
              <a:ext cx="1008" cy="1077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Belastungen</a:t>
              </a:r>
              <a:b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(seelisch, körperlich)</a:t>
              </a:r>
              <a:endParaRPr lang="de-DE" altLang="de-DE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228821" name="Line 21"/>
            <p:cNvSpPr>
              <a:spLocks noChangeShapeType="1"/>
            </p:cNvSpPr>
            <p:nvPr/>
          </p:nvSpPr>
          <p:spPr bwMode="auto">
            <a:xfrm>
              <a:off x="657" y="1026"/>
              <a:ext cx="23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8822" name="Line 22"/>
            <p:cNvSpPr>
              <a:spLocks noChangeShapeType="1"/>
            </p:cNvSpPr>
            <p:nvPr/>
          </p:nvSpPr>
          <p:spPr bwMode="auto">
            <a:xfrm>
              <a:off x="657" y="1026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8823" name="Line 23"/>
            <p:cNvSpPr>
              <a:spLocks noChangeShapeType="1"/>
            </p:cNvSpPr>
            <p:nvPr/>
          </p:nvSpPr>
          <p:spPr bwMode="auto">
            <a:xfrm>
              <a:off x="657" y="2296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28824" name="Text Box 24"/>
          <p:cNvSpPr txBox="1">
            <a:spLocks noChangeArrowheads="1"/>
          </p:cNvSpPr>
          <p:nvPr/>
        </p:nvSpPr>
        <p:spPr bwMode="auto">
          <a:xfrm>
            <a:off x="7286625" y="6097588"/>
            <a:ext cx="178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Modifiziert nach:</a:t>
            </a:r>
            <a:br>
              <a:rPr lang="de-DE" altLang="de-DE" sz="1200"/>
            </a:br>
            <a:r>
              <a:rPr lang="de-DE" altLang="de-DE" sz="1200"/>
              <a:t>Trojan et al. 1986, 2002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66333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75" y="323850"/>
            <a:ext cx="7848600" cy="1371600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de-DE" altLang="de-DE"/>
              <a:t>Theoriemodell der Entstehung von Selbsthilfegruppen</a:t>
            </a:r>
          </a:p>
        </p:txBody>
      </p:sp>
      <p:grpSp>
        <p:nvGrpSpPr>
          <p:cNvPr id="1230851" name="Group 3"/>
          <p:cNvGrpSpPr>
            <a:grpSpLocks/>
          </p:cNvGrpSpPr>
          <p:nvPr/>
        </p:nvGrpSpPr>
        <p:grpSpPr bwMode="auto">
          <a:xfrm>
            <a:off x="231775" y="1512888"/>
            <a:ext cx="8305800" cy="5133975"/>
            <a:chOff x="146" y="953"/>
            <a:chExt cx="5232" cy="3234"/>
          </a:xfrm>
        </p:grpSpPr>
        <p:sp>
          <p:nvSpPr>
            <p:cNvPr id="1230852" name="Line 4"/>
            <p:cNvSpPr>
              <a:spLocks noChangeShapeType="1"/>
            </p:cNvSpPr>
            <p:nvPr/>
          </p:nvSpPr>
          <p:spPr bwMode="auto">
            <a:xfrm>
              <a:off x="4136" y="223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0853" name="Line 5"/>
            <p:cNvSpPr>
              <a:spLocks noChangeShapeType="1"/>
            </p:cNvSpPr>
            <p:nvPr/>
          </p:nvSpPr>
          <p:spPr bwMode="auto">
            <a:xfrm flipV="1">
              <a:off x="3847" y="2987"/>
              <a:ext cx="28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0854" name="Line 6"/>
            <p:cNvSpPr>
              <a:spLocks noChangeShapeType="1"/>
            </p:cNvSpPr>
            <p:nvPr/>
          </p:nvSpPr>
          <p:spPr bwMode="auto">
            <a:xfrm>
              <a:off x="4135" y="2987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0855" name="Rectangle 7"/>
            <p:cNvSpPr>
              <a:spLocks noChangeArrowheads="1"/>
            </p:cNvSpPr>
            <p:nvPr/>
          </p:nvSpPr>
          <p:spPr bwMode="auto">
            <a:xfrm>
              <a:off x="2983" y="3227"/>
              <a:ext cx="864" cy="9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Eigen-Kompetenz</a:t>
              </a:r>
            </a:p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(Reste eigener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Verfügungs-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gewalt,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„Gegenerfahrungen“,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Wissen)</a:t>
              </a:r>
            </a:p>
          </p:txBody>
        </p:sp>
        <p:sp>
          <p:nvSpPr>
            <p:cNvPr id="1230856" name="Line 8"/>
            <p:cNvSpPr>
              <a:spLocks noChangeShapeType="1"/>
            </p:cNvSpPr>
            <p:nvPr/>
          </p:nvSpPr>
          <p:spPr bwMode="auto">
            <a:xfrm>
              <a:off x="1154" y="177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0857" name="Line 9"/>
            <p:cNvSpPr>
              <a:spLocks noChangeShapeType="1"/>
            </p:cNvSpPr>
            <p:nvPr/>
          </p:nvSpPr>
          <p:spPr bwMode="auto">
            <a:xfrm>
              <a:off x="1154" y="341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0858" name="Line 10"/>
            <p:cNvSpPr>
              <a:spLocks noChangeShapeType="1"/>
            </p:cNvSpPr>
            <p:nvPr/>
          </p:nvSpPr>
          <p:spPr bwMode="auto">
            <a:xfrm>
              <a:off x="3842" y="264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0859" name="Line 11"/>
            <p:cNvSpPr>
              <a:spLocks noChangeShapeType="1"/>
            </p:cNvSpPr>
            <p:nvPr/>
          </p:nvSpPr>
          <p:spPr bwMode="auto">
            <a:xfrm>
              <a:off x="2594" y="1774"/>
              <a:ext cx="336" cy="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0860" name="Line 12"/>
            <p:cNvSpPr>
              <a:spLocks noChangeShapeType="1"/>
            </p:cNvSpPr>
            <p:nvPr/>
          </p:nvSpPr>
          <p:spPr bwMode="auto">
            <a:xfrm flipV="1">
              <a:off x="2594" y="2903"/>
              <a:ext cx="336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0861" name="Line 13"/>
            <p:cNvSpPr>
              <a:spLocks noChangeShapeType="1"/>
            </p:cNvSpPr>
            <p:nvPr/>
          </p:nvSpPr>
          <p:spPr bwMode="auto">
            <a:xfrm>
              <a:off x="3842" y="1466"/>
              <a:ext cx="288" cy="7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0862" name="Rectangle 14"/>
            <p:cNvSpPr>
              <a:spLocks noChangeArrowheads="1"/>
            </p:cNvSpPr>
            <p:nvPr/>
          </p:nvSpPr>
          <p:spPr bwMode="auto">
            <a:xfrm>
              <a:off x="1586" y="1210"/>
              <a:ext cx="1008" cy="1077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400">
                <a:latin typeface="Times New Roman" pitchFamily="18" charset="0"/>
              </a:endParaRP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Abhängigkeit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von formellen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sozialen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Sicherungssystemen</a:t>
              </a:r>
              <a:endParaRPr lang="de-DE" altLang="de-DE" sz="1400">
                <a:latin typeface="Times New Roman" pitchFamily="18" charset="0"/>
              </a:endParaRPr>
            </a:p>
            <a:p>
              <a:pPr algn="ctr"/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1230863" name="Rectangle 15"/>
            <p:cNvSpPr>
              <a:spLocks noChangeArrowheads="1"/>
            </p:cNvSpPr>
            <p:nvPr/>
          </p:nvSpPr>
          <p:spPr bwMode="auto">
            <a:xfrm>
              <a:off x="2978" y="953"/>
              <a:ext cx="864" cy="10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Überforderung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und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Hilflosigkeit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informeller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primärsozialer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Systeme </a:t>
              </a:r>
              <a:b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(Familie, Freunde)</a:t>
              </a:r>
            </a:p>
          </p:txBody>
        </p:sp>
        <p:sp>
          <p:nvSpPr>
            <p:cNvPr id="1230864" name="Rectangle 16"/>
            <p:cNvSpPr>
              <a:spLocks noChangeArrowheads="1"/>
            </p:cNvSpPr>
            <p:nvPr/>
          </p:nvSpPr>
          <p:spPr bwMode="auto">
            <a:xfrm>
              <a:off x="4322" y="2031"/>
              <a:ext cx="1056" cy="1231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Entstehung von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bzw.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Beitritt zu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Selbsthilfe-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zusammen-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schlüssen</a:t>
              </a:r>
            </a:p>
          </p:txBody>
        </p:sp>
        <p:sp>
          <p:nvSpPr>
            <p:cNvPr id="1230865" name="Rectangle 17"/>
            <p:cNvSpPr>
              <a:spLocks noChangeArrowheads="1"/>
            </p:cNvSpPr>
            <p:nvPr/>
          </p:nvSpPr>
          <p:spPr bwMode="auto">
            <a:xfrm>
              <a:off x="2978" y="2133"/>
              <a:ext cx="864" cy="1026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Kontrollverlust</a:t>
              </a:r>
            </a:p>
            <a:p>
              <a:pPr algn="ctr"/>
              <a:endParaRPr lang="de-DE" altLang="de-DE" sz="1400">
                <a:solidFill>
                  <a:schemeClr val="tx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200">
                  <a:solidFill>
                    <a:schemeClr val="tx2"/>
                  </a:solidFill>
                  <a:latin typeface="Times New Roman" pitchFamily="18" charset="0"/>
                </a:rPr>
                <a:t>(Hilflosigkeit,</a:t>
              </a:r>
            </a:p>
            <a:p>
              <a:pPr algn="ctr"/>
              <a:r>
                <a:rPr lang="de-DE" altLang="de-DE" sz="1200">
                  <a:solidFill>
                    <a:schemeClr val="tx2"/>
                  </a:solidFill>
                  <a:latin typeface="Times New Roman" pitchFamily="18" charset="0"/>
                </a:rPr>
                <a:t>„Ohnmacht“ etc.)</a:t>
              </a:r>
              <a:endParaRPr lang="de-DE" altLang="de-DE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230866" name="Rectangle 18"/>
            <p:cNvSpPr>
              <a:spLocks noChangeArrowheads="1"/>
            </p:cNvSpPr>
            <p:nvPr/>
          </p:nvSpPr>
          <p:spPr bwMode="auto">
            <a:xfrm>
              <a:off x="1586" y="2851"/>
              <a:ext cx="1008" cy="10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Vertrauensschwund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bzgl. professionell-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sozialstaatlicher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Versorgung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30867" name="Rectangle 19"/>
            <p:cNvSpPr>
              <a:spLocks noChangeArrowheads="1"/>
            </p:cNvSpPr>
            <p:nvPr/>
          </p:nvSpPr>
          <p:spPr bwMode="auto">
            <a:xfrm>
              <a:off x="146" y="2851"/>
              <a:ext cx="1008" cy="10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Erleben von </a:t>
              </a:r>
              <a:b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Mängeln im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professionell-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sozialstaatlichen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System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30868" name="Rectangle 20"/>
            <p:cNvSpPr>
              <a:spLocks noChangeArrowheads="1"/>
            </p:cNvSpPr>
            <p:nvPr/>
          </p:nvSpPr>
          <p:spPr bwMode="auto">
            <a:xfrm>
              <a:off x="146" y="1210"/>
              <a:ext cx="1008" cy="1077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Belastungen</a:t>
              </a:r>
              <a:b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(seelisch, körperlich)</a:t>
              </a:r>
              <a:endParaRPr lang="de-DE" altLang="de-DE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230869" name="Line 21"/>
            <p:cNvSpPr>
              <a:spLocks noChangeShapeType="1"/>
            </p:cNvSpPr>
            <p:nvPr/>
          </p:nvSpPr>
          <p:spPr bwMode="auto">
            <a:xfrm>
              <a:off x="657" y="1026"/>
              <a:ext cx="23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870" name="Line 22"/>
            <p:cNvSpPr>
              <a:spLocks noChangeShapeType="1"/>
            </p:cNvSpPr>
            <p:nvPr/>
          </p:nvSpPr>
          <p:spPr bwMode="auto">
            <a:xfrm>
              <a:off x="657" y="1026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871" name="Line 23"/>
            <p:cNvSpPr>
              <a:spLocks noChangeShapeType="1"/>
            </p:cNvSpPr>
            <p:nvPr/>
          </p:nvSpPr>
          <p:spPr bwMode="auto">
            <a:xfrm>
              <a:off x="657" y="2296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0872" name="Text Box 24"/>
          <p:cNvSpPr txBox="1">
            <a:spLocks noChangeArrowheads="1"/>
          </p:cNvSpPr>
          <p:nvPr/>
        </p:nvSpPr>
        <p:spPr bwMode="auto">
          <a:xfrm>
            <a:off x="7286625" y="6097588"/>
            <a:ext cx="178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Modifiziert nach:</a:t>
            </a:r>
            <a:br>
              <a:rPr lang="de-DE" altLang="de-DE" sz="1200"/>
            </a:br>
            <a:r>
              <a:rPr lang="de-DE" altLang="de-DE" sz="1200"/>
              <a:t>Trojan et al. 1986, 2002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89251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75" y="323850"/>
            <a:ext cx="7848600" cy="1371600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de-DE" altLang="de-DE"/>
              <a:t>Theoriemodell der Entstehung von Selbsthilfegruppen</a:t>
            </a:r>
          </a:p>
        </p:txBody>
      </p:sp>
      <p:grpSp>
        <p:nvGrpSpPr>
          <p:cNvPr id="1232899" name="Group 3"/>
          <p:cNvGrpSpPr>
            <a:grpSpLocks/>
          </p:cNvGrpSpPr>
          <p:nvPr/>
        </p:nvGrpSpPr>
        <p:grpSpPr bwMode="auto">
          <a:xfrm>
            <a:off x="231775" y="1512888"/>
            <a:ext cx="8305800" cy="5133975"/>
            <a:chOff x="146" y="953"/>
            <a:chExt cx="5232" cy="3234"/>
          </a:xfrm>
        </p:grpSpPr>
        <p:sp>
          <p:nvSpPr>
            <p:cNvPr id="1232900" name="Line 4"/>
            <p:cNvSpPr>
              <a:spLocks noChangeShapeType="1"/>
            </p:cNvSpPr>
            <p:nvPr/>
          </p:nvSpPr>
          <p:spPr bwMode="auto">
            <a:xfrm>
              <a:off x="4136" y="223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01" name="Line 5"/>
            <p:cNvSpPr>
              <a:spLocks noChangeShapeType="1"/>
            </p:cNvSpPr>
            <p:nvPr/>
          </p:nvSpPr>
          <p:spPr bwMode="auto">
            <a:xfrm flipV="1">
              <a:off x="3847" y="2987"/>
              <a:ext cx="28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02" name="Line 6"/>
            <p:cNvSpPr>
              <a:spLocks noChangeShapeType="1"/>
            </p:cNvSpPr>
            <p:nvPr/>
          </p:nvSpPr>
          <p:spPr bwMode="auto">
            <a:xfrm>
              <a:off x="4135" y="2987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03" name="Rectangle 7"/>
            <p:cNvSpPr>
              <a:spLocks noChangeArrowheads="1"/>
            </p:cNvSpPr>
            <p:nvPr/>
          </p:nvSpPr>
          <p:spPr bwMode="auto">
            <a:xfrm>
              <a:off x="2983" y="3227"/>
              <a:ext cx="864" cy="9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Eigen-Kompetenz</a:t>
              </a:r>
            </a:p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(Reste eigener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Verfügungs-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gewalt,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„Gegenerfahrungen“,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Wissen)</a:t>
              </a:r>
            </a:p>
          </p:txBody>
        </p:sp>
        <p:sp>
          <p:nvSpPr>
            <p:cNvPr id="1232904" name="Line 8"/>
            <p:cNvSpPr>
              <a:spLocks noChangeShapeType="1"/>
            </p:cNvSpPr>
            <p:nvPr/>
          </p:nvSpPr>
          <p:spPr bwMode="auto">
            <a:xfrm>
              <a:off x="1154" y="177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05" name="Line 9"/>
            <p:cNvSpPr>
              <a:spLocks noChangeShapeType="1"/>
            </p:cNvSpPr>
            <p:nvPr/>
          </p:nvSpPr>
          <p:spPr bwMode="auto">
            <a:xfrm>
              <a:off x="1154" y="341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06" name="Line 10"/>
            <p:cNvSpPr>
              <a:spLocks noChangeShapeType="1"/>
            </p:cNvSpPr>
            <p:nvPr/>
          </p:nvSpPr>
          <p:spPr bwMode="auto">
            <a:xfrm>
              <a:off x="3842" y="264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07" name="Line 11"/>
            <p:cNvSpPr>
              <a:spLocks noChangeShapeType="1"/>
            </p:cNvSpPr>
            <p:nvPr/>
          </p:nvSpPr>
          <p:spPr bwMode="auto">
            <a:xfrm>
              <a:off x="2594" y="1774"/>
              <a:ext cx="336" cy="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08" name="Line 12"/>
            <p:cNvSpPr>
              <a:spLocks noChangeShapeType="1"/>
            </p:cNvSpPr>
            <p:nvPr/>
          </p:nvSpPr>
          <p:spPr bwMode="auto">
            <a:xfrm flipV="1">
              <a:off x="2594" y="2903"/>
              <a:ext cx="336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09" name="Line 13"/>
            <p:cNvSpPr>
              <a:spLocks noChangeShapeType="1"/>
            </p:cNvSpPr>
            <p:nvPr/>
          </p:nvSpPr>
          <p:spPr bwMode="auto">
            <a:xfrm>
              <a:off x="3842" y="1466"/>
              <a:ext cx="288" cy="7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10" name="Rectangle 14"/>
            <p:cNvSpPr>
              <a:spLocks noChangeArrowheads="1"/>
            </p:cNvSpPr>
            <p:nvPr/>
          </p:nvSpPr>
          <p:spPr bwMode="auto">
            <a:xfrm>
              <a:off x="1586" y="1210"/>
              <a:ext cx="1008" cy="10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Abhängigkeit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von formellen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sozialen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Sicherungssystemen</a:t>
              </a:r>
            </a:p>
            <a:p>
              <a:pPr algn="ctr"/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32911" name="Rectangle 15"/>
            <p:cNvSpPr>
              <a:spLocks noChangeArrowheads="1"/>
            </p:cNvSpPr>
            <p:nvPr/>
          </p:nvSpPr>
          <p:spPr bwMode="auto">
            <a:xfrm>
              <a:off x="2978" y="953"/>
              <a:ext cx="864" cy="10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Überforderung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und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Hilflosigkeit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informeller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primärsozialer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Systeme </a:t>
              </a:r>
              <a:b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(Familie, Freunde)</a:t>
              </a:r>
            </a:p>
          </p:txBody>
        </p:sp>
        <p:sp>
          <p:nvSpPr>
            <p:cNvPr id="1232912" name="Rectangle 16"/>
            <p:cNvSpPr>
              <a:spLocks noChangeArrowheads="1"/>
            </p:cNvSpPr>
            <p:nvPr/>
          </p:nvSpPr>
          <p:spPr bwMode="auto">
            <a:xfrm>
              <a:off x="4322" y="2031"/>
              <a:ext cx="1056" cy="1231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Entstehung von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bzw.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Beitritt zu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Selbsthilfe-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zusammen-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schlüssen</a:t>
              </a:r>
            </a:p>
          </p:txBody>
        </p:sp>
        <p:sp>
          <p:nvSpPr>
            <p:cNvPr id="1232913" name="Rectangle 17"/>
            <p:cNvSpPr>
              <a:spLocks noChangeArrowheads="1"/>
            </p:cNvSpPr>
            <p:nvPr/>
          </p:nvSpPr>
          <p:spPr bwMode="auto">
            <a:xfrm>
              <a:off x="2978" y="2133"/>
              <a:ext cx="864" cy="1026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Kontrollverlust</a:t>
              </a:r>
            </a:p>
            <a:p>
              <a:pPr algn="ctr"/>
              <a:endParaRPr lang="de-DE" altLang="de-DE" sz="1400">
                <a:solidFill>
                  <a:schemeClr val="tx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200">
                  <a:solidFill>
                    <a:schemeClr val="tx2"/>
                  </a:solidFill>
                  <a:latin typeface="Times New Roman" pitchFamily="18" charset="0"/>
                </a:rPr>
                <a:t>(Hilflosigkeit,</a:t>
              </a:r>
            </a:p>
            <a:p>
              <a:pPr algn="ctr"/>
              <a:r>
                <a:rPr lang="de-DE" altLang="de-DE" sz="1200">
                  <a:solidFill>
                    <a:schemeClr val="tx2"/>
                  </a:solidFill>
                  <a:latin typeface="Times New Roman" pitchFamily="18" charset="0"/>
                </a:rPr>
                <a:t>„Ohnmacht“ etc.)</a:t>
              </a:r>
              <a:endParaRPr lang="de-DE" altLang="de-DE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232914" name="Rectangle 18"/>
            <p:cNvSpPr>
              <a:spLocks noChangeArrowheads="1"/>
            </p:cNvSpPr>
            <p:nvPr/>
          </p:nvSpPr>
          <p:spPr bwMode="auto">
            <a:xfrm>
              <a:off x="1586" y="2851"/>
              <a:ext cx="1008" cy="1078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Vertrauensschwund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bzgl. professionell-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sozialstaatlicher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Versorgung</a:t>
              </a:r>
              <a:endParaRPr lang="de-DE" altLang="de-DE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232915" name="Rectangle 19"/>
            <p:cNvSpPr>
              <a:spLocks noChangeArrowheads="1"/>
            </p:cNvSpPr>
            <p:nvPr/>
          </p:nvSpPr>
          <p:spPr bwMode="auto">
            <a:xfrm>
              <a:off x="146" y="2851"/>
              <a:ext cx="1008" cy="1078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Erleben von </a:t>
              </a:r>
              <a:b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Mängeln im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professionell-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sozialstaatlichen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System</a:t>
              </a:r>
              <a:endParaRPr lang="de-DE" altLang="de-DE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232916" name="Rectangle 20"/>
            <p:cNvSpPr>
              <a:spLocks noChangeArrowheads="1"/>
            </p:cNvSpPr>
            <p:nvPr/>
          </p:nvSpPr>
          <p:spPr bwMode="auto">
            <a:xfrm>
              <a:off x="146" y="1210"/>
              <a:ext cx="1008" cy="1077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Belastungen</a:t>
              </a:r>
              <a:b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(seelisch, körperlich)</a:t>
              </a:r>
              <a:endParaRPr lang="de-DE" altLang="de-DE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232917" name="Line 21"/>
            <p:cNvSpPr>
              <a:spLocks noChangeShapeType="1"/>
            </p:cNvSpPr>
            <p:nvPr/>
          </p:nvSpPr>
          <p:spPr bwMode="auto">
            <a:xfrm>
              <a:off x="657" y="1026"/>
              <a:ext cx="23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918" name="Line 22"/>
            <p:cNvSpPr>
              <a:spLocks noChangeShapeType="1"/>
            </p:cNvSpPr>
            <p:nvPr/>
          </p:nvSpPr>
          <p:spPr bwMode="auto">
            <a:xfrm>
              <a:off x="657" y="1026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919" name="Line 23"/>
            <p:cNvSpPr>
              <a:spLocks noChangeShapeType="1"/>
            </p:cNvSpPr>
            <p:nvPr/>
          </p:nvSpPr>
          <p:spPr bwMode="auto">
            <a:xfrm>
              <a:off x="657" y="2296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2920" name="Text Box 24"/>
          <p:cNvSpPr txBox="1">
            <a:spLocks noChangeArrowheads="1"/>
          </p:cNvSpPr>
          <p:nvPr/>
        </p:nvSpPr>
        <p:spPr bwMode="auto">
          <a:xfrm>
            <a:off x="7286625" y="6097588"/>
            <a:ext cx="178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Modifiziert nach:</a:t>
            </a:r>
            <a:br>
              <a:rPr lang="de-DE" altLang="de-DE" sz="1200"/>
            </a:br>
            <a:r>
              <a:rPr lang="de-DE" altLang="de-DE" sz="1200"/>
              <a:t>Trojan et al. 1986, 2002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36604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75" y="323850"/>
            <a:ext cx="7848600" cy="1371600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de-DE" altLang="de-DE"/>
              <a:t>Theoriemodell der Entstehung von Selbsthilfegruppen</a:t>
            </a:r>
          </a:p>
        </p:txBody>
      </p:sp>
      <p:grpSp>
        <p:nvGrpSpPr>
          <p:cNvPr id="1234947" name="Group 3"/>
          <p:cNvGrpSpPr>
            <a:grpSpLocks/>
          </p:cNvGrpSpPr>
          <p:nvPr/>
        </p:nvGrpSpPr>
        <p:grpSpPr bwMode="auto">
          <a:xfrm>
            <a:off x="231775" y="1512888"/>
            <a:ext cx="8305800" cy="5133975"/>
            <a:chOff x="146" y="953"/>
            <a:chExt cx="5232" cy="3234"/>
          </a:xfrm>
        </p:grpSpPr>
        <p:sp>
          <p:nvSpPr>
            <p:cNvPr id="1234948" name="Line 4"/>
            <p:cNvSpPr>
              <a:spLocks noChangeShapeType="1"/>
            </p:cNvSpPr>
            <p:nvPr/>
          </p:nvSpPr>
          <p:spPr bwMode="auto">
            <a:xfrm>
              <a:off x="4136" y="223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4949" name="Line 5"/>
            <p:cNvSpPr>
              <a:spLocks noChangeShapeType="1"/>
            </p:cNvSpPr>
            <p:nvPr/>
          </p:nvSpPr>
          <p:spPr bwMode="auto">
            <a:xfrm flipV="1">
              <a:off x="3847" y="2987"/>
              <a:ext cx="28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4950" name="Line 6"/>
            <p:cNvSpPr>
              <a:spLocks noChangeShapeType="1"/>
            </p:cNvSpPr>
            <p:nvPr/>
          </p:nvSpPr>
          <p:spPr bwMode="auto">
            <a:xfrm>
              <a:off x="4135" y="2987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4951" name="Rectangle 7"/>
            <p:cNvSpPr>
              <a:spLocks noChangeArrowheads="1"/>
            </p:cNvSpPr>
            <p:nvPr/>
          </p:nvSpPr>
          <p:spPr bwMode="auto">
            <a:xfrm>
              <a:off x="2983" y="3227"/>
              <a:ext cx="864" cy="960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Eigen-Kompetenz</a:t>
              </a:r>
            </a:p>
            <a:p>
              <a:pPr algn="ctr"/>
              <a:endParaRPr lang="de-DE" altLang="de-DE" sz="1400">
                <a:solidFill>
                  <a:schemeClr val="tx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200">
                  <a:solidFill>
                    <a:schemeClr val="tx2"/>
                  </a:solidFill>
                  <a:latin typeface="Times New Roman" pitchFamily="18" charset="0"/>
                </a:rPr>
                <a:t>(Reste eigener</a:t>
              </a:r>
            </a:p>
            <a:p>
              <a:pPr algn="ctr"/>
              <a:r>
                <a:rPr lang="de-DE" altLang="de-DE" sz="1200">
                  <a:solidFill>
                    <a:schemeClr val="tx2"/>
                  </a:solidFill>
                  <a:latin typeface="Times New Roman" pitchFamily="18" charset="0"/>
                </a:rPr>
                <a:t>Verfügungs-</a:t>
              </a:r>
            </a:p>
            <a:p>
              <a:pPr algn="ctr"/>
              <a:r>
                <a:rPr lang="de-DE" altLang="de-DE" sz="1200">
                  <a:solidFill>
                    <a:schemeClr val="tx2"/>
                  </a:solidFill>
                  <a:latin typeface="Times New Roman" pitchFamily="18" charset="0"/>
                </a:rPr>
                <a:t>gewalt,</a:t>
              </a:r>
            </a:p>
            <a:p>
              <a:pPr algn="ctr"/>
              <a:r>
                <a:rPr lang="de-DE" altLang="de-DE" sz="1200">
                  <a:solidFill>
                    <a:schemeClr val="tx2"/>
                  </a:solidFill>
                  <a:latin typeface="Times New Roman" pitchFamily="18" charset="0"/>
                </a:rPr>
                <a:t>„Gegenerfahrungen“,</a:t>
              </a:r>
            </a:p>
            <a:p>
              <a:pPr algn="ctr"/>
              <a:r>
                <a:rPr lang="de-DE" altLang="de-DE" sz="1200">
                  <a:solidFill>
                    <a:schemeClr val="tx2"/>
                  </a:solidFill>
                  <a:latin typeface="Times New Roman" pitchFamily="18" charset="0"/>
                </a:rPr>
                <a:t>Wissen)</a:t>
              </a:r>
            </a:p>
          </p:txBody>
        </p:sp>
        <p:sp>
          <p:nvSpPr>
            <p:cNvPr id="1234952" name="Line 8"/>
            <p:cNvSpPr>
              <a:spLocks noChangeShapeType="1"/>
            </p:cNvSpPr>
            <p:nvPr/>
          </p:nvSpPr>
          <p:spPr bwMode="auto">
            <a:xfrm>
              <a:off x="1154" y="177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4953" name="Line 9"/>
            <p:cNvSpPr>
              <a:spLocks noChangeShapeType="1"/>
            </p:cNvSpPr>
            <p:nvPr/>
          </p:nvSpPr>
          <p:spPr bwMode="auto">
            <a:xfrm>
              <a:off x="1154" y="341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4954" name="Line 10"/>
            <p:cNvSpPr>
              <a:spLocks noChangeShapeType="1"/>
            </p:cNvSpPr>
            <p:nvPr/>
          </p:nvSpPr>
          <p:spPr bwMode="auto">
            <a:xfrm>
              <a:off x="3842" y="264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4955" name="Line 11"/>
            <p:cNvSpPr>
              <a:spLocks noChangeShapeType="1"/>
            </p:cNvSpPr>
            <p:nvPr/>
          </p:nvSpPr>
          <p:spPr bwMode="auto">
            <a:xfrm>
              <a:off x="2594" y="1774"/>
              <a:ext cx="336" cy="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4956" name="Line 12"/>
            <p:cNvSpPr>
              <a:spLocks noChangeShapeType="1"/>
            </p:cNvSpPr>
            <p:nvPr/>
          </p:nvSpPr>
          <p:spPr bwMode="auto">
            <a:xfrm flipV="1">
              <a:off x="2594" y="2903"/>
              <a:ext cx="336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4957" name="Line 13"/>
            <p:cNvSpPr>
              <a:spLocks noChangeShapeType="1"/>
            </p:cNvSpPr>
            <p:nvPr/>
          </p:nvSpPr>
          <p:spPr bwMode="auto">
            <a:xfrm>
              <a:off x="3842" y="1466"/>
              <a:ext cx="288" cy="7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4958" name="Rectangle 14"/>
            <p:cNvSpPr>
              <a:spLocks noChangeArrowheads="1"/>
            </p:cNvSpPr>
            <p:nvPr/>
          </p:nvSpPr>
          <p:spPr bwMode="auto">
            <a:xfrm>
              <a:off x="1586" y="1210"/>
              <a:ext cx="1008" cy="10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Abhängigkeit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von formellen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sozialen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Sicherungssystemen</a:t>
              </a:r>
            </a:p>
            <a:p>
              <a:pPr algn="ctr"/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34959" name="Rectangle 15"/>
            <p:cNvSpPr>
              <a:spLocks noChangeArrowheads="1"/>
            </p:cNvSpPr>
            <p:nvPr/>
          </p:nvSpPr>
          <p:spPr bwMode="auto">
            <a:xfrm>
              <a:off x="2978" y="953"/>
              <a:ext cx="864" cy="10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Überforderung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und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Hilflosigkeit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informeller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primärsozialer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Systeme </a:t>
              </a:r>
              <a:b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(Familie, Freunde)</a:t>
              </a:r>
            </a:p>
          </p:txBody>
        </p:sp>
        <p:sp>
          <p:nvSpPr>
            <p:cNvPr id="1234960" name="Rectangle 16"/>
            <p:cNvSpPr>
              <a:spLocks noChangeArrowheads="1"/>
            </p:cNvSpPr>
            <p:nvPr/>
          </p:nvSpPr>
          <p:spPr bwMode="auto">
            <a:xfrm>
              <a:off x="4322" y="2031"/>
              <a:ext cx="1056" cy="1231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Entstehung von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bzw. 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Beitritt zu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Selbsthilfe-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zusammen-</a:t>
              </a:r>
            </a:p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schlüssen</a:t>
              </a:r>
            </a:p>
          </p:txBody>
        </p:sp>
        <p:sp>
          <p:nvSpPr>
            <p:cNvPr id="1234961" name="Rectangle 17"/>
            <p:cNvSpPr>
              <a:spLocks noChangeArrowheads="1"/>
            </p:cNvSpPr>
            <p:nvPr/>
          </p:nvSpPr>
          <p:spPr bwMode="auto">
            <a:xfrm>
              <a:off x="2978" y="2133"/>
              <a:ext cx="864" cy="10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Kontrollverlust</a:t>
              </a:r>
            </a:p>
            <a:p>
              <a:pPr algn="ctr"/>
              <a:endParaRPr lang="de-DE" altLang="de-DE" sz="14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(Hilflosigkeit,</a:t>
              </a:r>
            </a:p>
            <a:p>
              <a:pPr algn="ctr"/>
              <a:r>
                <a:rPr lang="de-DE" altLang="de-DE" sz="1200">
                  <a:solidFill>
                    <a:schemeClr val="accent2"/>
                  </a:solidFill>
                  <a:latin typeface="Times New Roman" pitchFamily="18" charset="0"/>
                </a:rPr>
                <a:t>„Ohnmacht“ etc.)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34962" name="Rectangle 18"/>
            <p:cNvSpPr>
              <a:spLocks noChangeArrowheads="1"/>
            </p:cNvSpPr>
            <p:nvPr/>
          </p:nvSpPr>
          <p:spPr bwMode="auto">
            <a:xfrm>
              <a:off x="1586" y="2851"/>
              <a:ext cx="1008" cy="10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Vertrauensschwund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bzgl. professionell-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sozialstaatlicher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Versorgung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34963" name="Rectangle 19"/>
            <p:cNvSpPr>
              <a:spLocks noChangeArrowheads="1"/>
            </p:cNvSpPr>
            <p:nvPr/>
          </p:nvSpPr>
          <p:spPr bwMode="auto">
            <a:xfrm>
              <a:off x="146" y="2851"/>
              <a:ext cx="1008" cy="10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Erleben von </a:t>
              </a:r>
              <a:b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Mängeln im 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professionell-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sozialstaatlichen</a:t>
              </a:r>
            </a:p>
            <a:p>
              <a:pPr algn="ctr"/>
              <a:r>
                <a:rPr lang="de-DE" altLang="de-DE" sz="1400">
                  <a:solidFill>
                    <a:schemeClr val="accent2"/>
                  </a:solidFill>
                  <a:latin typeface="Times New Roman" pitchFamily="18" charset="0"/>
                </a:rPr>
                <a:t>System</a:t>
              </a:r>
              <a:endParaRPr lang="de-DE" altLang="de-DE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34964" name="Rectangle 20"/>
            <p:cNvSpPr>
              <a:spLocks noChangeArrowheads="1"/>
            </p:cNvSpPr>
            <p:nvPr/>
          </p:nvSpPr>
          <p:spPr bwMode="auto">
            <a:xfrm>
              <a:off x="146" y="1210"/>
              <a:ext cx="1008" cy="1077"/>
            </a:xfrm>
            <a:prstGeom prst="rect">
              <a:avLst/>
            </a:prstGeom>
            <a:solidFill>
              <a:srgbClr val="F4E69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Belastungen</a:t>
              </a:r>
              <a:b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</a:br>
              <a:r>
                <a:rPr lang="de-DE" altLang="de-DE" sz="1400">
                  <a:solidFill>
                    <a:schemeClr val="tx2"/>
                  </a:solidFill>
                  <a:latin typeface="Times New Roman" pitchFamily="18" charset="0"/>
                </a:rPr>
                <a:t>(seelisch, körperlich)</a:t>
              </a:r>
              <a:endParaRPr lang="de-DE" altLang="de-DE" sz="24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234965" name="Line 21"/>
            <p:cNvSpPr>
              <a:spLocks noChangeShapeType="1"/>
            </p:cNvSpPr>
            <p:nvPr/>
          </p:nvSpPr>
          <p:spPr bwMode="auto">
            <a:xfrm>
              <a:off x="657" y="1026"/>
              <a:ext cx="23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966" name="Line 22"/>
            <p:cNvSpPr>
              <a:spLocks noChangeShapeType="1"/>
            </p:cNvSpPr>
            <p:nvPr/>
          </p:nvSpPr>
          <p:spPr bwMode="auto">
            <a:xfrm>
              <a:off x="657" y="1026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967" name="Line 23"/>
            <p:cNvSpPr>
              <a:spLocks noChangeShapeType="1"/>
            </p:cNvSpPr>
            <p:nvPr/>
          </p:nvSpPr>
          <p:spPr bwMode="auto">
            <a:xfrm>
              <a:off x="657" y="2296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4968" name="Text Box 24"/>
          <p:cNvSpPr txBox="1">
            <a:spLocks noChangeArrowheads="1"/>
          </p:cNvSpPr>
          <p:nvPr/>
        </p:nvSpPr>
        <p:spPr bwMode="auto">
          <a:xfrm>
            <a:off x="7286625" y="6097588"/>
            <a:ext cx="178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Modifiziert nach:</a:t>
            </a:r>
            <a:br>
              <a:rPr lang="de-DE" altLang="de-DE" sz="1200"/>
            </a:br>
            <a:r>
              <a:rPr lang="de-DE" altLang="de-DE" sz="1200"/>
              <a:t>Trojan et al. 1986, 2002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25</a:t>
            </a:fld>
            <a:endParaRPr lang="de-DE" altLang="de-DE"/>
          </a:p>
        </p:txBody>
      </p:sp>
      <p:sp>
        <p:nvSpPr>
          <p:cNvPr id="3" name="Freihandform 2"/>
          <p:cNvSpPr/>
          <p:nvPr/>
        </p:nvSpPr>
        <p:spPr bwMode="auto">
          <a:xfrm>
            <a:off x="4710023" y="5141343"/>
            <a:ext cx="1492369" cy="1500997"/>
          </a:xfrm>
          <a:custGeom>
            <a:avLst/>
            <a:gdLst>
              <a:gd name="connsiteX0" fmla="*/ 0 w 1492369"/>
              <a:gd name="connsiteY0" fmla="*/ 0 h 1500997"/>
              <a:gd name="connsiteX1" fmla="*/ 43132 w 1492369"/>
              <a:gd name="connsiteY1" fmla="*/ 34506 h 1500997"/>
              <a:gd name="connsiteX2" fmla="*/ 69011 w 1492369"/>
              <a:gd name="connsiteY2" fmla="*/ 51759 h 1500997"/>
              <a:gd name="connsiteX3" fmla="*/ 120769 w 1492369"/>
              <a:gd name="connsiteY3" fmla="*/ 86265 h 1500997"/>
              <a:gd name="connsiteX4" fmla="*/ 138022 w 1492369"/>
              <a:gd name="connsiteY4" fmla="*/ 112144 h 1500997"/>
              <a:gd name="connsiteX5" fmla="*/ 189781 w 1492369"/>
              <a:gd name="connsiteY5" fmla="*/ 155276 h 1500997"/>
              <a:gd name="connsiteX6" fmla="*/ 207034 w 1492369"/>
              <a:gd name="connsiteY6" fmla="*/ 181155 h 1500997"/>
              <a:gd name="connsiteX7" fmla="*/ 232913 w 1492369"/>
              <a:gd name="connsiteY7" fmla="*/ 207034 h 1500997"/>
              <a:gd name="connsiteX8" fmla="*/ 250166 w 1492369"/>
              <a:gd name="connsiteY8" fmla="*/ 232914 h 1500997"/>
              <a:gd name="connsiteX9" fmla="*/ 276045 w 1492369"/>
              <a:gd name="connsiteY9" fmla="*/ 258793 h 1500997"/>
              <a:gd name="connsiteX10" fmla="*/ 319177 w 1492369"/>
              <a:gd name="connsiteY10" fmla="*/ 319178 h 1500997"/>
              <a:gd name="connsiteX11" fmla="*/ 327803 w 1492369"/>
              <a:gd name="connsiteY11" fmla="*/ 345057 h 1500997"/>
              <a:gd name="connsiteX12" fmla="*/ 345056 w 1492369"/>
              <a:gd name="connsiteY12" fmla="*/ 370936 h 1500997"/>
              <a:gd name="connsiteX13" fmla="*/ 396815 w 1492369"/>
              <a:gd name="connsiteY13" fmla="*/ 439948 h 1500997"/>
              <a:gd name="connsiteX14" fmla="*/ 422694 w 1492369"/>
              <a:gd name="connsiteY14" fmla="*/ 474453 h 1500997"/>
              <a:gd name="connsiteX15" fmla="*/ 439947 w 1492369"/>
              <a:gd name="connsiteY15" fmla="*/ 500332 h 1500997"/>
              <a:gd name="connsiteX16" fmla="*/ 465826 w 1492369"/>
              <a:gd name="connsiteY16" fmla="*/ 526212 h 1500997"/>
              <a:gd name="connsiteX17" fmla="*/ 508958 w 1492369"/>
              <a:gd name="connsiteY17" fmla="*/ 577970 h 1500997"/>
              <a:gd name="connsiteX18" fmla="*/ 543464 w 1492369"/>
              <a:gd name="connsiteY18" fmla="*/ 629729 h 1500997"/>
              <a:gd name="connsiteX19" fmla="*/ 560717 w 1492369"/>
              <a:gd name="connsiteY19" fmla="*/ 655608 h 1500997"/>
              <a:gd name="connsiteX20" fmla="*/ 586596 w 1492369"/>
              <a:gd name="connsiteY20" fmla="*/ 690114 h 1500997"/>
              <a:gd name="connsiteX21" fmla="*/ 603849 w 1492369"/>
              <a:gd name="connsiteY21" fmla="*/ 715993 h 1500997"/>
              <a:gd name="connsiteX22" fmla="*/ 629728 w 1492369"/>
              <a:gd name="connsiteY22" fmla="*/ 741872 h 1500997"/>
              <a:gd name="connsiteX23" fmla="*/ 646981 w 1492369"/>
              <a:gd name="connsiteY23" fmla="*/ 776378 h 1500997"/>
              <a:gd name="connsiteX24" fmla="*/ 715992 w 1492369"/>
              <a:gd name="connsiteY24" fmla="*/ 828136 h 1500997"/>
              <a:gd name="connsiteX25" fmla="*/ 733245 w 1492369"/>
              <a:gd name="connsiteY25" fmla="*/ 854015 h 1500997"/>
              <a:gd name="connsiteX26" fmla="*/ 759124 w 1492369"/>
              <a:gd name="connsiteY26" fmla="*/ 871268 h 1500997"/>
              <a:gd name="connsiteX27" fmla="*/ 793630 w 1492369"/>
              <a:gd name="connsiteY27" fmla="*/ 897148 h 1500997"/>
              <a:gd name="connsiteX28" fmla="*/ 845388 w 1492369"/>
              <a:gd name="connsiteY28" fmla="*/ 948906 h 1500997"/>
              <a:gd name="connsiteX29" fmla="*/ 879894 w 1492369"/>
              <a:gd name="connsiteY29" fmla="*/ 974785 h 1500997"/>
              <a:gd name="connsiteX30" fmla="*/ 905773 w 1492369"/>
              <a:gd name="connsiteY30" fmla="*/ 1000665 h 1500997"/>
              <a:gd name="connsiteX31" fmla="*/ 948905 w 1492369"/>
              <a:gd name="connsiteY31" fmla="*/ 1061049 h 1500997"/>
              <a:gd name="connsiteX32" fmla="*/ 974785 w 1492369"/>
              <a:gd name="connsiteY32" fmla="*/ 1078302 h 1500997"/>
              <a:gd name="connsiteX33" fmla="*/ 992037 w 1492369"/>
              <a:gd name="connsiteY33" fmla="*/ 1104182 h 1500997"/>
              <a:gd name="connsiteX34" fmla="*/ 1043796 w 1492369"/>
              <a:gd name="connsiteY34" fmla="*/ 1147314 h 1500997"/>
              <a:gd name="connsiteX35" fmla="*/ 1095554 w 1492369"/>
              <a:gd name="connsiteY35" fmla="*/ 1207699 h 1500997"/>
              <a:gd name="connsiteX36" fmla="*/ 1130060 w 1492369"/>
              <a:gd name="connsiteY36" fmla="*/ 1250831 h 1500997"/>
              <a:gd name="connsiteX37" fmla="*/ 1173192 w 1492369"/>
              <a:gd name="connsiteY37" fmla="*/ 1293963 h 1500997"/>
              <a:gd name="connsiteX38" fmla="*/ 1199071 w 1492369"/>
              <a:gd name="connsiteY38" fmla="*/ 1328468 h 1500997"/>
              <a:gd name="connsiteX39" fmla="*/ 1250830 w 1492369"/>
              <a:gd name="connsiteY39" fmla="*/ 1362974 h 1500997"/>
              <a:gd name="connsiteX40" fmla="*/ 1276709 w 1492369"/>
              <a:gd name="connsiteY40" fmla="*/ 1380227 h 1500997"/>
              <a:gd name="connsiteX41" fmla="*/ 1311215 w 1492369"/>
              <a:gd name="connsiteY41" fmla="*/ 1406106 h 1500997"/>
              <a:gd name="connsiteX42" fmla="*/ 1337094 w 1492369"/>
              <a:gd name="connsiteY42" fmla="*/ 1414732 h 1500997"/>
              <a:gd name="connsiteX43" fmla="*/ 1414732 w 1492369"/>
              <a:gd name="connsiteY43" fmla="*/ 1457865 h 1500997"/>
              <a:gd name="connsiteX44" fmla="*/ 1440611 w 1492369"/>
              <a:gd name="connsiteY44" fmla="*/ 1466491 h 1500997"/>
              <a:gd name="connsiteX45" fmla="*/ 1492369 w 1492369"/>
              <a:gd name="connsiteY45" fmla="*/ 1500997 h 150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92369" h="1500997">
                <a:moveTo>
                  <a:pt x="0" y="0"/>
                </a:moveTo>
                <a:cubicBezTo>
                  <a:pt x="14377" y="11502"/>
                  <a:pt x="28402" y="23459"/>
                  <a:pt x="43132" y="34506"/>
                </a:cubicBezTo>
                <a:cubicBezTo>
                  <a:pt x="51426" y="40727"/>
                  <a:pt x="61046" y="45122"/>
                  <a:pt x="69011" y="51759"/>
                </a:cubicBezTo>
                <a:cubicBezTo>
                  <a:pt x="112089" y="87658"/>
                  <a:pt x="75289" y="71104"/>
                  <a:pt x="120769" y="86265"/>
                </a:cubicBezTo>
                <a:cubicBezTo>
                  <a:pt x="126520" y="94891"/>
                  <a:pt x="130691" y="104813"/>
                  <a:pt x="138022" y="112144"/>
                </a:cubicBezTo>
                <a:cubicBezTo>
                  <a:pt x="205877" y="179997"/>
                  <a:pt x="119125" y="70489"/>
                  <a:pt x="189781" y="155276"/>
                </a:cubicBezTo>
                <a:cubicBezTo>
                  <a:pt x="196418" y="163241"/>
                  <a:pt x="200397" y="173190"/>
                  <a:pt x="207034" y="181155"/>
                </a:cubicBezTo>
                <a:cubicBezTo>
                  <a:pt x="214844" y="190527"/>
                  <a:pt x="225103" y="197662"/>
                  <a:pt x="232913" y="207034"/>
                </a:cubicBezTo>
                <a:cubicBezTo>
                  <a:pt x="239550" y="214999"/>
                  <a:pt x="243529" y="224949"/>
                  <a:pt x="250166" y="232914"/>
                </a:cubicBezTo>
                <a:cubicBezTo>
                  <a:pt x="257976" y="242286"/>
                  <a:pt x="268954" y="248866"/>
                  <a:pt x="276045" y="258793"/>
                </a:cubicBezTo>
                <a:cubicBezTo>
                  <a:pt x="332816" y="338273"/>
                  <a:pt x="251891" y="251892"/>
                  <a:pt x="319177" y="319178"/>
                </a:cubicBezTo>
                <a:cubicBezTo>
                  <a:pt x="322052" y="327804"/>
                  <a:pt x="323737" y="336924"/>
                  <a:pt x="327803" y="345057"/>
                </a:cubicBezTo>
                <a:cubicBezTo>
                  <a:pt x="332440" y="354330"/>
                  <a:pt x="338958" y="362551"/>
                  <a:pt x="345056" y="370936"/>
                </a:cubicBezTo>
                <a:cubicBezTo>
                  <a:pt x="361969" y="394191"/>
                  <a:pt x="379562" y="416944"/>
                  <a:pt x="396815" y="439948"/>
                </a:cubicBezTo>
                <a:cubicBezTo>
                  <a:pt x="405441" y="451450"/>
                  <a:pt x="414719" y="462491"/>
                  <a:pt x="422694" y="474453"/>
                </a:cubicBezTo>
                <a:cubicBezTo>
                  <a:pt x="428445" y="483079"/>
                  <a:pt x="433310" y="492367"/>
                  <a:pt x="439947" y="500332"/>
                </a:cubicBezTo>
                <a:cubicBezTo>
                  <a:pt x="447757" y="509704"/>
                  <a:pt x="458016" y="516840"/>
                  <a:pt x="465826" y="526212"/>
                </a:cubicBezTo>
                <a:cubicBezTo>
                  <a:pt x="525869" y="598264"/>
                  <a:pt x="433361" y="502373"/>
                  <a:pt x="508958" y="577970"/>
                </a:cubicBezTo>
                <a:cubicBezTo>
                  <a:pt x="524119" y="623449"/>
                  <a:pt x="507565" y="586650"/>
                  <a:pt x="543464" y="629729"/>
                </a:cubicBezTo>
                <a:cubicBezTo>
                  <a:pt x="550101" y="637694"/>
                  <a:pt x="554691" y="647172"/>
                  <a:pt x="560717" y="655608"/>
                </a:cubicBezTo>
                <a:cubicBezTo>
                  <a:pt x="569074" y="667307"/>
                  <a:pt x="578239" y="678415"/>
                  <a:pt x="586596" y="690114"/>
                </a:cubicBezTo>
                <a:cubicBezTo>
                  <a:pt x="592622" y="698550"/>
                  <a:pt x="597212" y="708028"/>
                  <a:pt x="603849" y="715993"/>
                </a:cubicBezTo>
                <a:cubicBezTo>
                  <a:pt x="611659" y="725365"/>
                  <a:pt x="622637" y="731945"/>
                  <a:pt x="629728" y="741872"/>
                </a:cubicBezTo>
                <a:cubicBezTo>
                  <a:pt x="637202" y="752336"/>
                  <a:pt x="637888" y="767285"/>
                  <a:pt x="646981" y="776378"/>
                </a:cubicBezTo>
                <a:cubicBezTo>
                  <a:pt x="667314" y="796711"/>
                  <a:pt x="700042" y="804211"/>
                  <a:pt x="715992" y="828136"/>
                </a:cubicBezTo>
                <a:cubicBezTo>
                  <a:pt x="721743" y="836762"/>
                  <a:pt x="725914" y="846684"/>
                  <a:pt x="733245" y="854015"/>
                </a:cubicBezTo>
                <a:cubicBezTo>
                  <a:pt x="740576" y="861346"/>
                  <a:pt x="750688" y="865242"/>
                  <a:pt x="759124" y="871268"/>
                </a:cubicBezTo>
                <a:cubicBezTo>
                  <a:pt x="770823" y="879625"/>
                  <a:pt x="782943" y="887530"/>
                  <a:pt x="793630" y="897148"/>
                </a:cubicBezTo>
                <a:cubicBezTo>
                  <a:pt x="811766" y="913470"/>
                  <a:pt x="825869" y="934267"/>
                  <a:pt x="845388" y="948906"/>
                </a:cubicBezTo>
                <a:cubicBezTo>
                  <a:pt x="856890" y="957532"/>
                  <a:pt x="868978" y="965428"/>
                  <a:pt x="879894" y="974785"/>
                </a:cubicBezTo>
                <a:cubicBezTo>
                  <a:pt x="889157" y="982725"/>
                  <a:pt x="897963" y="991293"/>
                  <a:pt x="905773" y="1000665"/>
                </a:cubicBezTo>
                <a:cubicBezTo>
                  <a:pt x="930258" y="1030047"/>
                  <a:pt x="917836" y="1029981"/>
                  <a:pt x="948905" y="1061049"/>
                </a:cubicBezTo>
                <a:cubicBezTo>
                  <a:pt x="956236" y="1068380"/>
                  <a:pt x="966158" y="1072551"/>
                  <a:pt x="974785" y="1078302"/>
                </a:cubicBezTo>
                <a:cubicBezTo>
                  <a:pt x="980536" y="1086929"/>
                  <a:pt x="985400" y="1096217"/>
                  <a:pt x="992037" y="1104182"/>
                </a:cubicBezTo>
                <a:cubicBezTo>
                  <a:pt x="1012791" y="1129087"/>
                  <a:pt x="1018353" y="1130352"/>
                  <a:pt x="1043796" y="1147314"/>
                </a:cubicBezTo>
                <a:cubicBezTo>
                  <a:pt x="1090015" y="1239750"/>
                  <a:pt x="1025565" y="1123711"/>
                  <a:pt x="1095554" y="1207699"/>
                </a:cubicBezTo>
                <a:cubicBezTo>
                  <a:pt x="1147636" y="1270198"/>
                  <a:pt x="1050807" y="1197995"/>
                  <a:pt x="1130060" y="1250831"/>
                </a:cubicBezTo>
                <a:cubicBezTo>
                  <a:pt x="1176068" y="1319842"/>
                  <a:pt x="1115683" y="1236454"/>
                  <a:pt x="1173192" y="1293963"/>
                </a:cubicBezTo>
                <a:cubicBezTo>
                  <a:pt x="1183358" y="1304129"/>
                  <a:pt x="1188325" y="1318916"/>
                  <a:pt x="1199071" y="1328468"/>
                </a:cubicBezTo>
                <a:cubicBezTo>
                  <a:pt x="1214569" y="1342244"/>
                  <a:pt x="1233577" y="1351472"/>
                  <a:pt x="1250830" y="1362974"/>
                </a:cubicBezTo>
                <a:cubicBezTo>
                  <a:pt x="1259456" y="1368725"/>
                  <a:pt x="1268415" y="1374007"/>
                  <a:pt x="1276709" y="1380227"/>
                </a:cubicBezTo>
                <a:cubicBezTo>
                  <a:pt x="1288211" y="1388853"/>
                  <a:pt x="1298732" y="1398973"/>
                  <a:pt x="1311215" y="1406106"/>
                </a:cubicBezTo>
                <a:cubicBezTo>
                  <a:pt x="1319110" y="1410617"/>
                  <a:pt x="1328468" y="1411857"/>
                  <a:pt x="1337094" y="1414732"/>
                </a:cubicBezTo>
                <a:cubicBezTo>
                  <a:pt x="1375832" y="1453472"/>
                  <a:pt x="1351400" y="1436755"/>
                  <a:pt x="1414732" y="1457865"/>
                </a:cubicBezTo>
                <a:lnTo>
                  <a:pt x="1440611" y="1466491"/>
                </a:lnTo>
                <a:lnTo>
                  <a:pt x="1492369" y="1500997"/>
                </a:lnTo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Freihandform 3"/>
          <p:cNvSpPr/>
          <p:nvPr/>
        </p:nvSpPr>
        <p:spPr bwMode="auto">
          <a:xfrm>
            <a:off x="4710023" y="5106838"/>
            <a:ext cx="1449237" cy="1613139"/>
          </a:xfrm>
          <a:custGeom>
            <a:avLst/>
            <a:gdLst>
              <a:gd name="connsiteX0" fmla="*/ 0 w 1449237"/>
              <a:gd name="connsiteY0" fmla="*/ 1613139 h 1613139"/>
              <a:gd name="connsiteX1" fmla="*/ 25879 w 1449237"/>
              <a:gd name="connsiteY1" fmla="*/ 1570007 h 1613139"/>
              <a:gd name="connsiteX2" fmla="*/ 77637 w 1449237"/>
              <a:gd name="connsiteY2" fmla="*/ 1526875 h 1613139"/>
              <a:gd name="connsiteX3" fmla="*/ 103517 w 1449237"/>
              <a:gd name="connsiteY3" fmla="*/ 1500996 h 1613139"/>
              <a:gd name="connsiteX4" fmla="*/ 146649 w 1449237"/>
              <a:gd name="connsiteY4" fmla="*/ 1475117 h 1613139"/>
              <a:gd name="connsiteX5" fmla="*/ 181154 w 1449237"/>
              <a:gd name="connsiteY5" fmla="*/ 1440611 h 1613139"/>
              <a:gd name="connsiteX6" fmla="*/ 207034 w 1449237"/>
              <a:gd name="connsiteY6" fmla="*/ 1423358 h 1613139"/>
              <a:gd name="connsiteX7" fmla="*/ 267419 w 1449237"/>
              <a:gd name="connsiteY7" fmla="*/ 1362973 h 1613139"/>
              <a:gd name="connsiteX8" fmla="*/ 293298 w 1449237"/>
              <a:gd name="connsiteY8" fmla="*/ 1337094 h 1613139"/>
              <a:gd name="connsiteX9" fmla="*/ 362309 w 1449237"/>
              <a:gd name="connsiteY9" fmla="*/ 1276709 h 1613139"/>
              <a:gd name="connsiteX10" fmla="*/ 388188 w 1449237"/>
              <a:gd name="connsiteY10" fmla="*/ 1259456 h 1613139"/>
              <a:gd name="connsiteX11" fmla="*/ 414068 w 1449237"/>
              <a:gd name="connsiteY11" fmla="*/ 1224951 h 1613139"/>
              <a:gd name="connsiteX12" fmla="*/ 431320 w 1449237"/>
              <a:gd name="connsiteY12" fmla="*/ 1199071 h 1613139"/>
              <a:gd name="connsiteX13" fmla="*/ 465826 w 1449237"/>
              <a:gd name="connsiteY13" fmla="*/ 1173192 h 1613139"/>
              <a:gd name="connsiteX14" fmla="*/ 517585 w 1449237"/>
              <a:gd name="connsiteY14" fmla="*/ 1095554 h 1613139"/>
              <a:gd name="connsiteX15" fmla="*/ 543464 w 1449237"/>
              <a:gd name="connsiteY15" fmla="*/ 1052422 h 1613139"/>
              <a:gd name="connsiteX16" fmla="*/ 569343 w 1449237"/>
              <a:gd name="connsiteY16" fmla="*/ 1017917 h 1613139"/>
              <a:gd name="connsiteX17" fmla="*/ 595222 w 1449237"/>
              <a:gd name="connsiteY17" fmla="*/ 966158 h 1613139"/>
              <a:gd name="connsiteX18" fmla="*/ 612475 w 1449237"/>
              <a:gd name="connsiteY18" fmla="*/ 931653 h 1613139"/>
              <a:gd name="connsiteX19" fmla="*/ 629728 w 1449237"/>
              <a:gd name="connsiteY19" fmla="*/ 905773 h 1613139"/>
              <a:gd name="connsiteX20" fmla="*/ 646981 w 1449237"/>
              <a:gd name="connsiteY20" fmla="*/ 862641 h 1613139"/>
              <a:gd name="connsiteX21" fmla="*/ 672860 w 1449237"/>
              <a:gd name="connsiteY21" fmla="*/ 828136 h 1613139"/>
              <a:gd name="connsiteX22" fmla="*/ 707366 w 1449237"/>
              <a:gd name="connsiteY22" fmla="*/ 741871 h 1613139"/>
              <a:gd name="connsiteX23" fmla="*/ 733245 w 1449237"/>
              <a:gd name="connsiteY23" fmla="*/ 690113 h 1613139"/>
              <a:gd name="connsiteX24" fmla="*/ 759124 w 1449237"/>
              <a:gd name="connsiteY24" fmla="*/ 621102 h 1613139"/>
              <a:gd name="connsiteX25" fmla="*/ 767751 w 1449237"/>
              <a:gd name="connsiteY25" fmla="*/ 595222 h 1613139"/>
              <a:gd name="connsiteX26" fmla="*/ 785003 w 1449237"/>
              <a:gd name="connsiteY26" fmla="*/ 569343 h 1613139"/>
              <a:gd name="connsiteX27" fmla="*/ 793630 w 1449237"/>
              <a:gd name="connsiteY27" fmla="*/ 543464 h 1613139"/>
              <a:gd name="connsiteX28" fmla="*/ 810883 w 1449237"/>
              <a:gd name="connsiteY28" fmla="*/ 508958 h 1613139"/>
              <a:gd name="connsiteX29" fmla="*/ 836762 w 1449237"/>
              <a:gd name="connsiteY29" fmla="*/ 457200 h 1613139"/>
              <a:gd name="connsiteX30" fmla="*/ 845388 w 1449237"/>
              <a:gd name="connsiteY30" fmla="*/ 422694 h 1613139"/>
              <a:gd name="connsiteX31" fmla="*/ 871268 w 1449237"/>
              <a:gd name="connsiteY31" fmla="*/ 405441 h 1613139"/>
              <a:gd name="connsiteX32" fmla="*/ 888520 w 1449237"/>
              <a:gd name="connsiteY32" fmla="*/ 379562 h 1613139"/>
              <a:gd name="connsiteX33" fmla="*/ 914400 w 1449237"/>
              <a:gd name="connsiteY33" fmla="*/ 362309 h 1613139"/>
              <a:gd name="connsiteX34" fmla="*/ 992037 w 1449237"/>
              <a:gd name="connsiteY34" fmla="*/ 301924 h 1613139"/>
              <a:gd name="connsiteX35" fmla="*/ 1035169 w 1449237"/>
              <a:gd name="connsiteY35" fmla="*/ 267419 h 1613139"/>
              <a:gd name="connsiteX36" fmla="*/ 1069675 w 1449237"/>
              <a:gd name="connsiteY36" fmla="*/ 241539 h 1613139"/>
              <a:gd name="connsiteX37" fmla="*/ 1164566 w 1449237"/>
              <a:gd name="connsiteY37" fmla="*/ 207034 h 1613139"/>
              <a:gd name="connsiteX38" fmla="*/ 1207698 w 1449237"/>
              <a:gd name="connsiteY38" fmla="*/ 181154 h 1613139"/>
              <a:gd name="connsiteX39" fmla="*/ 1242203 w 1449237"/>
              <a:gd name="connsiteY39" fmla="*/ 163902 h 1613139"/>
              <a:gd name="connsiteX40" fmla="*/ 1302588 w 1449237"/>
              <a:gd name="connsiteY40" fmla="*/ 112143 h 1613139"/>
              <a:gd name="connsiteX41" fmla="*/ 1337094 w 1449237"/>
              <a:gd name="connsiteY41" fmla="*/ 94890 h 1613139"/>
              <a:gd name="connsiteX42" fmla="*/ 1397479 w 1449237"/>
              <a:gd name="connsiteY42" fmla="*/ 60385 h 1613139"/>
              <a:gd name="connsiteX43" fmla="*/ 1431985 w 1449237"/>
              <a:gd name="connsiteY43" fmla="*/ 25879 h 1613139"/>
              <a:gd name="connsiteX44" fmla="*/ 1449237 w 1449237"/>
              <a:gd name="connsiteY44" fmla="*/ 0 h 161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49237" h="1613139">
                <a:moveTo>
                  <a:pt x="0" y="1613139"/>
                </a:moveTo>
                <a:cubicBezTo>
                  <a:pt x="8626" y="1598762"/>
                  <a:pt x="14663" y="1582470"/>
                  <a:pt x="25879" y="1570007"/>
                </a:cubicBezTo>
                <a:cubicBezTo>
                  <a:pt x="40903" y="1553314"/>
                  <a:pt x="60852" y="1541795"/>
                  <a:pt x="77637" y="1526875"/>
                </a:cubicBezTo>
                <a:cubicBezTo>
                  <a:pt x="86755" y="1518770"/>
                  <a:pt x="93757" y="1508316"/>
                  <a:pt x="103517" y="1500996"/>
                </a:cubicBezTo>
                <a:cubicBezTo>
                  <a:pt x="116930" y="1490936"/>
                  <a:pt x="133414" y="1485411"/>
                  <a:pt x="146649" y="1475117"/>
                </a:cubicBezTo>
                <a:cubicBezTo>
                  <a:pt x="159489" y="1465131"/>
                  <a:pt x="168804" y="1451197"/>
                  <a:pt x="181154" y="1440611"/>
                </a:cubicBezTo>
                <a:cubicBezTo>
                  <a:pt x="189026" y="1433864"/>
                  <a:pt x="199328" y="1430294"/>
                  <a:pt x="207034" y="1423358"/>
                </a:cubicBezTo>
                <a:cubicBezTo>
                  <a:pt x="228192" y="1404315"/>
                  <a:pt x="247291" y="1383101"/>
                  <a:pt x="267419" y="1362973"/>
                </a:cubicBezTo>
                <a:cubicBezTo>
                  <a:pt x="276045" y="1354347"/>
                  <a:pt x="283538" y="1344414"/>
                  <a:pt x="293298" y="1337094"/>
                </a:cubicBezTo>
                <a:cubicBezTo>
                  <a:pt x="393459" y="1261973"/>
                  <a:pt x="258077" y="1366052"/>
                  <a:pt x="362309" y="1276709"/>
                </a:cubicBezTo>
                <a:cubicBezTo>
                  <a:pt x="370181" y="1269962"/>
                  <a:pt x="380857" y="1266787"/>
                  <a:pt x="388188" y="1259456"/>
                </a:cubicBezTo>
                <a:cubicBezTo>
                  <a:pt x="398354" y="1249290"/>
                  <a:pt x="405711" y="1236650"/>
                  <a:pt x="414068" y="1224951"/>
                </a:cubicBezTo>
                <a:cubicBezTo>
                  <a:pt x="420094" y="1216514"/>
                  <a:pt x="423989" y="1206402"/>
                  <a:pt x="431320" y="1199071"/>
                </a:cubicBezTo>
                <a:cubicBezTo>
                  <a:pt x="441486" y="1188905"/>
                  <a:pt x="454324" y="1181818"/>
                  <a:pt x="465826" y="1173192"/>
                </a:cubicBezTo>
                <a:cubicBezTo>
                  <a:pt x="483688" y="1119603"/>
                  <a:pt x="463359" y="1170114"/>
                  <a:pt x="517585" y="1095554"/>
                </a:cubicBezTo>
                <a:cubicBezTo>
                  <a:pt x="527447" y="1081994"/>
                  <a:pt x="534164" y="1066373"/>
                  <a:pt x="543464" y="1052422"/>
                </a:cubicBezTo>
                <a:cubicBezTo>
                  <a:pt x="551439" y="1040460"/>
                  <a:pt x="560717" y="1029419"/>
                  <a:pt x="569343" y="1017917"/>
                </a:cubicBezTo>
                <a:cubicBezTo>
                  <a:pt x="585157" y="970470"/>
                  <a:pt x="568467" y="1012979"/>
                  <a:pt x="595222" y="966158"/>
                </a:cubicBezTo>
                <a:cubicBezTo>
                  <a:pt x="601602" y="954993"/>
                  <a:pt x="606095" y="942818"/>
                  <a:pt x="612475" y="931653"/>
                </a:cubicBezTo>
                <a:cubicBezTo>
                  <a:pt x="617619" y="922651"/>
                  <a:pt x="625091" y="915046"/>
                  <a:pt x="629728" y="905773"/>
                </a:cubicBezTo>
                <a:cubicBezTo>
                  <a:pt x="636653" y="891923"/>
                  <a:pt x="639461" y="876177"/>
                  <a:pt x="646981" y="862641"/>
                </a:cubicBezTo>
                <a:cubicBezTo>
                  <a:pt x="653963" y="850073"/>
                  <a:pt x="665240" y="840328"/>
                  <a:pt x="672860" y="828136"/>
                </a:cubicBezTo>
                <a:cubicBezTo>
                  <a:pt x="710548" y="767836"/>
                  <a:pt x="668650" y="819304"/>
                  <a:pt x="707366" y="741871"/>
                </a:cubicBezTo>
                <a:lnTo>
                  <a:pt x="733245" y="690113"/>
                </a:lnTo>
                <a:cubicBezTo>
                  <a:pt x="749148" y="626498"/>
                  <a:pt x="732059" y="684253"/>
                  <a:pt x="759124" y="621102"/>
                </a:cubicBezTo>
                <a:cubicBezTo>
                  <a:pt x="762706" y="612744"/>
                  <a:pt x="763684" y="603355"/>
                  <a:pt x="767751" y="595222"/>
                </a:cubicBezTo>
                <a:cubicBezTo>
                  <a:pt x="772387" y="585949"/>
                  <a:pt x="780367" y="578616"/>
                  <a:pt x="785003" y="569343"/>
                </a:cubicBezTo>
                <a:cubicBezTo>
                  <a:pt x="789070" y="561210"/>
                  <a:pt x="790048" y="551822"/>
                  <a:pt x="793630" y="543464"/>
                </a:cubicBezTo>
                <a:cubicBezTo>
                  <a:pt x="798696" y="531644"/>
                  <a:pt x="805817" y="520778"/>
                  <a:pt x="810883" y="508958"/>
                </a:cubicBezTo>
                <a:cubicBezTo>
                  <a:pt x="832312" y="458957"/>
                  <a:pt x="803606" y="506933"/>
                  <a:pt x="836762" y="457200"/>
                </a:cubicBezTo>
                <a:cubicBezTo>
                  <a:pt x="839637" y="445698"/>
                  <a:pt x="838812" y="432559"/>
                  <a:pt x="845388" y="422694"/>
                </a:cubicBezTo>
                <a:cubicBezTo>
                  <a:pt x="851139" y="414067"/>
                  <a:pt x="863937" y="412772"/>
                  <a:pt x="871268" y="405441"/>
                </a:cubicBezTo>
                <a:cubicBezTo>
                  <a:pt x="878599" y="398110"/>
                  <a:pt x="881189" y="386893"/>
                  <a:pt x="888520" y="379562"/>
                </a:cubicBezTo>
                <a:cubicBezTo>
                  <a:pt x="895851" y="372231"/>
                  <a:pt x="906435" y="368946"/>
                  <a:pt x="914400" y="362309"/>
                </a:cubicBezTo>
                <a:cubicBezTo>
                  <a:pt x="995490" y="294735"/>
                  <a:pt x="861208" y="389145"/>
                  <a:pt x="992037" y="301924"/>
                </a:cubicBezTo>
                <a:cubicBezTo>
                  <a:pt x="1024776" y="252816"/>
                  <a:pt x="990296" y="293061"/>
                  <a:pt x="1035169" y="267419"/>
                </a:cubicBezTo>
                <a:cubicBezTo>
                  <a:pt x="1047652" y="260286"/>
                  <a:pt x="1057346" y="248936"/>
                  <a:pt x="1069675" y="241539"/>
                </a:cubicBezTo>
                <a:cubicBezTo>
                  <a:pt x="1118329" y="212347"/>
                  <a:pt x="1114848" y="216977"/>
                  <a:pt x="1164566" y="207034"/>
                </a:cubicBezTo>
                <a:cubicBezTo>
                  <a:pt x="1178943" y="198407"/>
                  <a:pt x="1193041" y="189297"/>
                  <a:pt x="1207698" y="181154"/>
                </a:cubicBezTo>
                <a:cubicBezTo>
                  <a:pt x="1218939" y="174909"/>
                  <a:pt x="1231739" y="171376"/>
                  <a:pt x="1242203" y="163902"/>
                </a:cubicBezTo>
                <a:cubicBezTo>
                  <a:pt x="1341012" y="93324"/>
                  <a:pt x="1184360" y="186036"/>
                  <a:pt x="1302588" y="112143"/>
                </a:cubicBezTo>
                <a:cubicBezTo>
                  <a:pt x="1313493" y="105327"/>
                  <a:pt x="1325929" y="101270"/>
                  <a:pt x="1337094" y="94890"/>
                </a:cubicBezTo>
                <a:cubicBezTo>
                  <a:pt x="1422425" y="46129"/>
                  <a:pt x="1293229" y="112507"/>
                  <a:pt x="1397479" y="60385"/>
                </a:cubicBezTo>
                <a:cubicBezTo>
                  <a:pt x="1416299" y="3920"/>
                  <a:pt x="1390159" y="59339"/>
                  <a:pt x="1431985" y="25879"/>
                </a:cubicBezTo>
                <a:cubicBezTo>
                  <a:pt x="1440081" y="19403"/>
                  <a:pt x="1449237" y="0"/>
                  <a:pt x="1449237" y="0"/>
                </a:cubicBezTo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517775" y="5122863"/>
            <a:ext cx="3589338" cy="1524000"/>
          </a:xfrm>
          <a:prstGeom prst="rect">
            <a:avLst/>
          </a:prstGeom>
          <a:solidFill>
            <a:srgbClr val="F4E69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de-DE" altLang="de-DE" sz="1400" dirty="0" smtClean="0">
                <a:solidFill>
                  <a:schemeClr val="tx2"/>
                </a:solidFill>
                <a:latin typeface="Times New Roman" pitchFamily="18" charset="0"/>
              </a:rPr>
              <a:t>Eigen-Kompetenz, Autonomiewunsch, </a:t>
            </a:r>
            <a:br>
              <a:rPr lang="de-DE" altLang="de-DE" sz="14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de-DE" altLang="de-DE" sz="1400" dirty="0" smtClean="0">
                <a:solidFill>
                  <a:schemeClr val="tx2"/>
                </a:solidFill>
                <a:latin typeface="Times New Roman" pitchFamily="18" charset="0"/>
              </a:rPr>
              <a:t>„sinnstiftende“ Hilfsbereitschaft und </a:t>
            </a:r>
            <a:br>
              <a:rPr lang="de-DE" altLang="de-DE" sz="14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de-DE" altLang="de-DE" sz="1400" dirty="0" smtClean="0">
                <a:solidFill>
                  <a:schemeClr val="tx2"/>
                </a:solidFill>
                <a:latin typeface="Times New Roman" pitchFamily="18" charset="0"/>
              </a:rPr>
              <a:t>„Gestaltungsfreude“</a:t>
            </a:r>
          </a:p>
          <a:p>
            <a:pPr algn="ctr"/>
            <a:endParaRPr lang="de-DE" altLang="de-DE" sz="1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de-DE" altLang="de-DE" sz="1200" dirty="0" smtClean="0">
                <a:solidFill>
                  <a:schemeClr val="tx2"/>
                </a:solidFill>
                <a:latin typeface="Times New Roman" pitchFamily="18" charset="0"/>
              </a:rPr>
              <a:t>(soziale Begegnungen, Kooperation mit Gesundheits-</a:t>
            </a:r>
            <a:br>
              <a:rPr lang="de-DE" altLang="de-DE" sz="1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de-DE" altLang="de-DE" sz="1200" dirty="0" err="1" smtClean="0">
                <a:solidFill>
                  <a:schemeClr val="tx2"/>
                </a:solidFill>
                <a:latin typeface="Times New Roman" pitchFamily="18" charset="0"/>
              </a:rPr>
              <a:t>dienstleistern</a:t>
            </a:r>
            <a:r>
              <a:rPr lang="de-DE" altLang="de-DE" sz="1200" dirty="0" smtClean="0">
                <a:solidFill>
                  <a:schemeClr val="tx2"/>
                </a:solidFill>
                <a:latin typeface="Times New Roman" pitchFamily="18" charset="0"/>
              </a:rPr>
              <a:t>, bürgerschaftliches Engagement)</a:t>
            </a:r>
            <a:endParaRPr lang="de-DE" altLang="de-DE" sz="1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381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1236996" name="Picture 4" descr="PeanutsbisschenHil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09600"/>
            <a:ext cx="7329487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718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Was leistet die Selbsthilfe heute?</a:t>
            </a:r>
            <a:br>
              <a:rPr lang="de-DE" dirty="0" smtClean="0"/>
            </a:br>
            <a:r>
              <a:rPr lang="de-DE" dirty="0" smtClean="0"/>
              <a:t>Ein paar illustrierende Ergebnisse aus der Studie „Gesundheitsbezogenen Selbsthilfe in Deutschland“ – SHILD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www.uke.de/shild/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27</a:t>
            </a:fld>
            <a:endParaRPr lang="de-DE" altLang="de-DE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73" y="4938641"/>
            <a:ext cx="1641879" cy="147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%20Pan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44279"/>
            <a:ext cx="164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MHH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414129"/>
            <a:ext cx="1628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328404"/>
            <a:ext cx="1481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1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Befragt wurden…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1.192 Kontaktpersonen und </a:t>
            </a:r>
            <a:r>
              <a:rPr lang="de-DE" dirty="0" err="1" smtClean="0"/>
              <a:t>Sprecher_innen</a:t>
            </a:r>
            <a:r>
              <a:rPr lang="de-DE" dirty="0" smtClean="0"/>
              <a:t> von Selbsthilfegruppen</a:t>
            </a:r>
          </a:p>
          <a:p>
            <a:r>
              <a:rPr lang="de-DE" dirty="0" smtClean="0"/>
              <a:t>243 Vorstände / </a:t>
            </a:r>
            <a:r>
              <a:rPr lang="de-DE" dirty="0" err="1" smtClean="0"/>
              <a:t>Geschäftsführer_innen</a:t>
            </a:r>
            <a:r>
              <a:rPr lang="de-DE" dirty="0" smtClean="0"/>
              <a:t> von Selbsthilfeorganisationen (davon 167 auf Bundesebene)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67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SHO- und SHG-Aktivitäten: </a:t>
            </a:r>
            <a:br>
              <a:rPr lang="de-DE" dirty="0" smtClean="0"/>
            </a:br>
            <a:r>
              <a:rPr lang="de-DE" dirty="0" smtClean="0"/>
              <a:t>„gesundheitlich oder sozial”?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334772"/>
              </p:ext>
            </p:extLst>
          </p:nvPr>
        </p:nvGraphicFramePr>
        <p:xfrm>
          <a:off x="609600" y="1905000"/>
          <a:ext cx="7922840" cy="354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843808" y="5989930"/>
            <a:ext cx="362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993300"/>
                </a:solidFill>
                <a:latin typeface="+mn-lt"/>
              </a:rPr>
              <a:t>Schwerpunktbereich</a:t>
            </a:r>
            <a:r>
              <a:rPr lang="en-GB" b="1" dirty="0" smtClean="0">
                <a:solidFill>
                  <a:srgbClr val="993300"/>
                </a:solidFill>
                <a:latin typeface="+mn-lt"/>
              </a:rPr>
              <a:t> der </a:t>
            </a:r>
            <a:r>
              <a:rPr lang="en-GB" b="1" dirty="0" err="1" smtClean="0">
                <a:solidFill>
                  <a:srgbClr val="993300"/>
                </a:solidFill>
                <a:latin typeface="+mn-lt"/>
              </a:rPr>
              <a:t>Aktivitäten</a:t>
            </a:r>
            <a:endParaRPr lang="en-GB" b="1" dirty="0" smtClean="0">
              <a:solidFill>
                <a:srgbClr val="99330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5373216"/>
            <a:ext cx="162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n-lt"/>
              </a:rPr>
              <a:t>gesundheitlich</a:t>
            </a:r>
            <a:r>
              <a:rPr lang="en-GB" dirty="0" smtClean="0">
                <a:latin typeface="+mn-lt"/>
              </a:rPr>
              <a:t>-</a:t>
            </a:r>
          </a:p>
          <a:p>
            <a:pPr algn="ctr"/>
            <a:r>
              <a:rPr lang="en-GB" dirty="0" err="1" smtClean="0">
                <a:latin typeface="+mn-lt"/>
              </a:rPr>
              <a:t>medizinisch</a:t>
            </a:r>
            <a:endParaRPr lang="en-GB" dirty="0" smtClean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759406" y="5511715"/>
            <a:ext cx="70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n-lt"/>
              </a:rPr>
              <a:t>sozial</a:t>
            </a:r>
            <a:endParaRPr lang="en-GB" dirty="0" smtClean="0">
              <a:latin typeface="+mn-lt"/>
            </a:endParaRPr>
          </a:p>
        </p:txBody>
      </p:sp>
      <p:sp>
        <p:nvSpPr>
          <p:cNvPr id="9" name="Pfeil nach links und rechts 8"/>
          <p:cNvSpPr/>
          <p:nvPr/>
        </p:nvSpPr>
        <p:spPr bwMode="auto">
          <a:xfrm>
            <a:off x="1763688" y="5585465"/>
            <a:ext cx="5832648" cy="291807"/>
          </a:xfrm>
          <a:prstGeom prst="leftRightArrow">
            <a:avLst>
              <a:gd name="adj1" fmla="val 50000"/>
              <a:gd name="adj2" fmla="val 7279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315884">
            <a:off x="5823401" y="1896392"/>
            <a:ext cx="2791149" cy="2123658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Ganz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schön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</a:p>
          <a:p>
            <a:pPr algn="ctr"/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ganzheitlich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</a:p>
          <a:p>
            <a:pPr algn="ctr"/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die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Selbsthilfe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</a:t>
            </a:r>
            <a:endParaRPr lang="en-GB" sz="44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Übersicht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Ursprünge der Selbsthilfe</a:t>
            </a:r>
          </a:p>
          <a:p>
            <a:r>
              <a:rPr lang="de-DE" dirty="0" smtClean="0"/>
              <a:t>Theoriemodell </a:t>
            </a:r>
            <a:r>
              <a:rPr lang="de-DE" dirty="0"/>
              <a:t>der Entstehung von </a:t>
            </a:r>
            <a:r>
              <a:rPr lang="de-DE" dirty="0" smtClean="0"/>
              <a:t>Selbsthilfegruppen</a:t>
            </a:r>
          </a:p>
          <a:p>
            <a:r>
              <a:rPr lang="de-DE" dirty="0" smtClean="0"/>
              <a:t>Illustrierende </a:t>
            </a:r>
            <a:r>
              <a:rPr lang="de-DE" dirty="0"/>
              <a:t>Ergebnisse aus der Studie „Gesundheitsbezogenen Selbsthilfe in Deutschland“ – </a:t>
            </a:r>
            <a:r>
              <a:rPr lang="de-DE" dirty="0" smtClean="0"/>
              <a:t>SHILD</a:t>
            </a:r>
          </a:p>
          <a:p>
            <a:r>
              <a:rPr lang="de-DE" dirty="0" smtClean="0"/>
              <a:t>Die „vierte Säule“</a:t>
            </a:r>
          </a:p>
          <a:p>
            <a:r>
              <a:rPr lang="de-DE" dirty="0"/>
              <a:t>Nutzen und volkswirtschaftlicher Stellenwert der Selbsthilfe im Licht der Selbsthilfeförderung</a:t>
            </a:r>
            <a:endParaRPr lang="de-DE" dirty="0" smtClean="0"/>
          </a:p>
          <a:p>
            <a:r>
              <a:rPr lang="de-DE" altLang="de-DE" dirty="0" smtClean="0"/>
              <a:t>Fazit</a:t>
            </a:r>
            <a:endParaRPr lang="de-DE" alt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der SHO </a:t>
            </a:r>
            <a:br>
              <a:rPr lang="de-DE" dirty="0" smtClean="0"/>
            </a:br>
            <a:r>
              <a:rPr lang="de-DE" sz="2000" dirty="0" smtClean="0"/>
              <a:t>(in %, absteigend sortiert nach Prioritäten)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28659"/>
              </p:ext>
            </p:extLst>
          </p:nvPr>
        </p:nvGraphicFramePr>
        <p:xfrm>
          <a:off x="323528" y="1710302"/>
          <a:ext cx="8572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bgerundetes Rechteck 5"/>
          <p:cNvSpPr>
            <a:spLocks noChangeArrowheads="1"/>
          </p:cNvSpPr>
          <p:nvPr/>
        </p:nvSpPr>
        <p:spPr bwMode="auto">
          <a:xfrm>
            <a:off x="1619250" y="3222448"/>
            <a:ext cx="2736850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6" name="Abgerundetes Rechteck 7"/>
          <p:cNvSpPr>
            <a:spLocks noChangeArrowheads="1"/>
          </p:cNvSpPr>
          <p:nvPr/>
        </p:nvSpPr>
        <p:spPr bwMode="auto">
          <a:xfrm>
            <a:off x="1619250" y="1732475"/>
            <a:ext cx="2736850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3" name="Textfeld 2"/>
          <p:cNvSpPr txBox="1"/>
          <p:nvPr/>
        </p:nvSpPr>
        <p:spPr>
          <a:xfrm rot="20974756">
            <a:off x="4013186" y="3101082"/>
            <a:ext cx="3733714" cy="2123658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Bei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den SHO: </a:t>
            </a:r>
          </a:p>
          <a:p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Fast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alles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ein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Ziel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</a:p>
          <a:p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fast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alles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wichtig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</a:t>
            </a:r>
            <a:endParaRPr lang="en-GB" sz="44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der SHG </a:t>
            </a:r>
            <a:br>
              <a:rPr lang="de-DE" dirty="0" smtClean="0"/>
            </a:br>
            <a:r>
              <a:rPr lang="de-DE" sz="2000" dirty="0" smtClean="0"/>
              <a:t>(in </a:t>
            </a:r>
            <a:r>
              <a:rPr lang="de-DE" sz="2000" dirty="0"/>
              <a:t>%, absteigend sortiert nach Prioritäten)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508347"/>
              </p:ext>
            </p:extLst>
          </p:nvPr>
        </p:nvGraphicFramePr>
        <p:xfrm>
          <a:off x="323528" y="1710302"/>
          <a:ext cx="8572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bgerundetes Rechteck 5"/>
          <p:cNvSpPr>
            <a:spLocks noChangeArrowheads="1"/>
          </p:cNvSpPr>
          <p:nvPr/>
        </p:nvSpPr>
        <p:spPr bwMode="auto">
          <a:xfrm>
            <a:off x="1619250" y="3451919"/>
            <a:ext cx="2736850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6" name="Abgerundetes Rechteck 7"/>
          <p:cNvSpPr>
            <a:spLocks noChangeArrowheads="1"/>
          </p:cNvSpPr>
          <p:nvPr/>
        </p:nvSpPr>
        <p:spPr bwMode="auto">
          <a:xfrm>
            <a:off x="1619250" y="2421433"/>
            <a:ext cx="2736850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7" name="Textfeld 6"/>
          <p:cNvSpPr txBox="1"/>
          <p:nvPr/>
        </p:nvSpPr>
        <p:spPr>
          <a:xfrm rot="20974756">
            <a:off x="3066618" y="3101082"/>
            <a:ext cx="5626861" cy="2123658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Bei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den SHG: </a:t>
            </a:r>
          </a:p>
          <a:p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Ziele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häufiger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nach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innen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b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gerichtet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seltener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nach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außen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</a:t>
            </a:r>
            <a:endParaRPr lang="en-GB" sz="44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Erreichung</a:t>
            </a:r>
            <a:r>
              <a:rPr lang="en-GB" dirty="0" smtClean="0"/>
              <a:t> der von SHO und </a:t>
            </a:r>
            <a:r>
              <a:rPr lang="de-DE" dirty="0" smtClean="0"/>
              <a:t>SHG genannten Ziele</a:t>
            </a:r>
            <a:br>
              <a:rPr lang="de-DE" dirty="0" smtClean="0"/>
            </a:br>
            <a:r>
              <a:rPr lang="de-DE" sz="2000" dirty="0" smtClean="0"/>
              <a:t>(„gelingt sehr gut / gut” in %)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8458200" y="6591300"/>
            <a:ext cx="457200" cy="152400"/>
          </a:xfrm>
          <a:prstGeom prst="rect">
            <a:avLst/>
          </a:prstGeom>
          <a:noFill/>
          <a:extLst/>
        </p:spPr>
        <p:txBody>
          <a:bodyPr/>
          <a:lstStyle/>
          <a:p>
            <a:pPr algn="r" eaLnBrk="0" hangingPunct="0">
              <a:defRPr/>
            </a:pPr>
            <a:fld id="{6FC54A0E-9F4C-4D47-BED3-0CE5C279F2F0}" type="slidenum">
              <a:rPr lang="de-DE" sz="800">
                <a:latin typeface="+mn-lt"/>
                <a:cs typeface="+mn-cs"/>
              </a:rPr>
              <a:pPr algn="r" eaLnBrk="0" hangingPunct="0">
                <a:defRPr/>
              </a:pPr>
              <a:t>32</a:t>
            </a:fld>
            <a:endParaRPr lang="de-DE" sz="800">
              <a:latin typeface="+mn-lt"/>
              <a:cs typeface="+mn-cs"/>
            </a:endParaRPr>
          </a:p>
        </p:txBody>
      </p:sp>
      <p:graphicFrame>
        <p:nvGraphicFramePr>
          <p:cNvPr id="2" name="Inhaltsplatzhalt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430842"/>
              </p:ext>
            </p:extLst>
          </p:nvPr>
        </p:nvGraphicFramePr>
        <p:xfrm>
          <a:off x="539750" y="1700213"/>
          <a:ext cx="7924800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bgerundetes Rechteck 2"/>
          <p:cNvSpPr>
            <a:spLocks noChangeArrowheads="1"/>
          </p:cNvSpPr>
          <p:nvPr/>
        </p:nvSpPr>
        <p:spPr bwMode="auto">
          <a:xfrm>
            <a:off x="755650" y="5648727"/>
            <a:ext cx="3600450" cy="5302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66566" name="Abgerundetes Rechteck 5"/>
          <p:cNvSpPr>
            <a:spLocks noChangeArrowheads="1"/>
          </p:cNvSpPr>
          <p:nvPr/>
        </p:nvSpPr>
        <p:spPr bwMode="auto">
          <a:xfrm>
            <a:off x="2484438" y="3451225"/>
            <a:ext cx="1871662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66567" name="Abgerundetes Rechteck 7"/>
          <p:cNvSpPr>
            <a:spLocks noChangeArrowheads="1"/>
          </p:cNvSpPr>
          <p:nvPr/>
        </p:nvSpPr>
        <p:spPr bwMode="auto">
          <a:xfrm>
            <a:off x="1619250" y="1844675"/>
            <a:ext cx="2736850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4432175" y="3884785"/>
            <a:ext cx="931913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---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</a:t>
            </a:r>
            <a:r>
              <a:rPr lang="en-GB" sz="9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icht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9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gefragt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---</a:t>
            </a:r>
            <a:endParaRPr lang="en-GB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32175" y="4514637"/>
            <a:ext cx="931913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--- </a:t>
            </a:r>
            <a:r>
              <a:rPr lang="en-GB" sz="9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</a:t>
            </a:r>
            <a:r>
              <a:rPr lang="en-GB" sz="9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icht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9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gefragt</a:t>
            </a:r>
            <a:r>
              <a:rPr lang="en-GB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---</a:t>
            </a:r>
            <a:endParaRPr lang="en-GB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 rot="20974756">
            <a:off x="3020135" y="3101082"/>
            <a:ext cx="5719836" cy="2123658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Immerhin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: </a:t>
            </a:r>
          </a:p>
          <a:p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Das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sieht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nach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selbstkritischen</a:t>
            </a:r>
            <a:r>
              <a:rPr lang="en-GB" sz="4400" b="1" dirty="0">
                <a:solidFill>
                  <a:srgbClr val="C00000"/>
                </a:solidFill>
                <a:latin typeface="Mistral" panose="03090702030407020403" pitchFamily="66" charset="0"/>
              </a:rPr>
              <a:t/>
            </a:r>
            <a:br>
              <a:rPr lang="en-GB" sz="4400" b="1" dirty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und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ehrlichen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Antworten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aus</a:t>
            </a:r>
            <a:r>
              <a:rPr lang="en-GB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!</a:t>
            </a:r>
            <a:endParaRPr lang="en-GB" sz="44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566" grpId="0" animBg="1"/>
      <p:bldP spid="66567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oder besonders zentrale Ziele für die nächsten 2 Jahre (Freitexte)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 außen gerichtete Ziele:</a:t>
            </a:r>
          </a:p>
          <a:p>
            <a:pPr lvl="1"/>
            <a:r>
              <a:rPr lang="de-DE" dirty="0" smtClean="0"/>
              <a:t>Mehr und jüngere Teilnehmer/innen gewinnen</a:t>
            </a:r>
          </a:p>
          <a:p>
            <a:pPr lvl="1"/>
            <a:r>
              <a:rPr lang="de-DE" dirty="0" smtClean="0"/>
              <a:t>Öffentlichkeitsarbeit intensivieren (Aufklärung, Information, Erhöhung Bekanntheitsgrad)</a:t>
            </a:r>
          </a:p>
          <a:p>
            <a:pPr lvl="1"/>
            <a:r>
              <a:rPr lang="de-DE" dirty="0" smtClean="0"/>
              <a:t>Kooperationen/Vernetzungen mit Fachleuten und Versorgungs-einrichtungen auf- und ausbauen (z.B. Besucherdienste) </a:t>
            </a:r>
          </a:p>
          <a:p>
            <a:pPr lvl="1"/>
            <a:r>
              <a:rPr lang="de-DE" dirty="0" smtClean="0"/>
              <a:t>Mehr Einflussnahme auf die Gesetzgebung</a:t>
            </a:r>
          </a:p>
          <a:p>
            <a:r>
              <a:rPr lang="de-DE" dirty="0" smtClean="0"/>
              <a:t>Nach innen gerichtete Ziele:</a:t>
            </a:r>
          </a:p>
          <a:p>
            <a:pPr lvl="1"/>
            <a:r>
              <a:rPr lang="de-DE" dirty="0" smtClean="0"/>
              <a:t>Stärkung der Selbsthilfegruppenarbeit von SHO</a:t>
            </a:r>
          </a:p>
          <a:p>
            <a:pPr lvl="1"/>
            <a:r>
              <a:rPr lang="de-DE" dirty="0" smtClean="0"/>
              <a:t>Qualifizierung und Aktivierung der Mitglieder</a:t>
            </a:r>
          </a:p>
          <a:p>
            <a:pPr lvl="1"/>
            <a:r>
              <a:rPr lang="de-DE" dirty="0" smtClean="0"/>
              <a:t>Zusammenhalt stärken, Isolation entgegenwirken</a:t>
            </a:r>
          </a:p>
          <a:p>
            <a:pPr lvl="1"/>
            <a:r>
              <a:rPr lang="de-DE" dirty="0" smtClean="0"/>
              <a:t>psychosoziale Unterstützung und Hilfe bieten 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EFA-0C43-45F2-BD9A-E4A25A2FF54F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3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568952" cy="1219200"/>
          </a:xfrm>
        </p:spPr>
        <p:txBody>
          <a:bodyPr/>
          <a:lstStyle/>
          <a:p>
            <a:r>
              <a:rPr lang="de-DE" dirty="0"/>
              <a:t>Organisatorische und interne </a:t>
            </a:r>
            <a:r>
              <a:rPr lang="de-DE" dirty="0" smtClean="0"/>
              <a:t>Herausforderungen - SHO</a:t>
            </a:r>
            <a:br>
              <a:rPr lang="de-DE" dirty="0" smtClean="0"/>
            </a:br>
            <a:r>
              <a:rPr lang="de-DE" sz="2000" dirty="0" smtClean="0"/>
              <a:t>(„trifft völlig / eher zu“ in </a:t>
            </a:r>
            <a:r>
              <a:rPr lang="de-DE" sz="2000" dirty="0"/>
              <a:t>%)</a:t>
            </a:r>
            <a:endParaRPr lang="en-GB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719326"/>
              </p:ext>
            </p:extLst>
          </p:nvPr>
        </p:nvGraphicFramePr>
        <p:xfrm>
          <a:off x="611560" y="1844824"/>
          <a:ext cx="7924800" cy="47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1691680" y="3645025"/>
            <a:ext cx="2448272" cy="2651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7" name="Abgerundetes Rechteck 5"/>
          <p:cNvSpPr>
            <a:spLocks noChangeArrowheads="1"/>
          </p:cNvSpPr>
          <p:nvPr/>
        </p:nvSpPr>
        <p:spPr bwMode="auto">
          <a:xfrm>
            <a:off x="2268290" y="2651880"/>
            <a:ext cx="1871662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8" name="Abgerundetes Rechteck 7"/>
          <p:cNvSpPr>
            <a:spLocks noChangeArrowheads="1"/>
          </p:cNvSpPr>
          <p:nvPr/>
        </p:nvSpPr>
        <p:spPr bwMode="auto">
          <a:xfrm>
            <a:off x="683568" y="2335083"/>
            <a:ext cx="3456384" cy="265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grpSp>
        <p:nvGrpSpPr>
          <p:cNvPr id="23" name="Gruppieren 22"/>
          <p:cNvGrpSpPr/>
          <p:nvPr/>
        </p:nvGrpSpPr>
        <p:grpSpPr>
          <a:xfrm>
            <a:off x="4139952" y="1988840"/>
            <a:ext cx="4807655" cy="795597"/>
            <a:chOff x="4139952" y="1988840"/>
            <a:chExt cx="4807655" cy="795597"/>
          </a:xfrm>
        </p:grpSpPr>
        <p:sp>
          <p:nvSpPr>
            <p:cNvPr id="3" name="Textfeld 2"/>
            <p:cNvSpPr txBox="1"/>
            <p:nvPr/>
          </p:nvSpPr>
          <p:spPr>
            <a:xfrm>
              <a:off x="7812360" y="1988840"/>
              <a:ext cx="1135247" cy="307777"/>
            </a:xfrm>
            <a:prstGeom prst="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rho = 0,39**</a:t>
              </a:r>
              <a:endParaRPr lang="en-GB" sz="1400" dirty="0"/>
            </a:p>
          </p:txBody>
        </p:sp>
        <p:cxnSp>
          <p:nvCxnSpPr>
            <p:cNvPr id="12" name="Gerade Verbindung 11"/>
            <p:cNvCxnSpPr>
              <a:stCxn id="8" idx="3"/>
            </p:cNvCxnSpPr>
            <p:nvPr/>
          </p:nvCxnSpPr>
          <p:spPr bwMode="auto">
            <a:xfrm flipV="1">
              <a:off x="4139952" y="2142728"/>
              <a:ext cx="3672408" cy="3249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>
              <a:stCxn id="7" idx="3"/>
              <a:endCxn id="3" idx="1"/>
            </p:cNvCxnSpPr>
            <p:nvPr/>
          </p:nvCxnSpPr>
          <p:spPr bwMode="auto">
            <a:xfrm flipV="1">
              <a:off x="4139952" y="2142729"/>
              <a:ext cx="3672408" cy="6417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uppieren 23"/>
          <p:cNvGrpSpPr/>
          <p:nvPr/>
        </p:nvGrpSpPr>
        <p:grpSpPr>
          <a:xfrm>
            <a:off x="4139952" y="2467640"/>
            <a:ext cx="4807655" cy="1309941"/>
            <a:chOff x="4139952" y="2467640"/>
            <a:chExt cx="4807655" cy="1309941"/>
          </a:xfrm>
        </p:grpSpPr>
        <p:sp>
          <p:nvSpPr>
            <p:cNvPr id="9" name="Textfeld 8"/>
            <p:cNvSpPr txBox="1"/>
            <p:nvPr/>
          </p:nvSpPr>
          <p:spPr>
            <a:xfrm>
              <a:off x="7812360" y="2689175"/>
              <a:ext cx="1135247" cy="30777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rho = 0,33**</a:t>
              </a:r>
              <a:endParaRPr lang="en-GB" sz="1400" dirty="0"/>
            </a:p>
          </p:txBody>
        </p:sp>
        <p:cxnSp>
          <p:nvCxnSpPr>
            <p:cNvPr id="16" name="Gerade Verbindung 15"/>
            <p:cNvCxnSpPr>
              <a:stCxn id="6" idx="3"/>
              <a:endCxn id="9" idx="1"/>
            </p:cNvCxnSpPr>
            <p:nvPr/>
          </p:nvCxnSpPr>
          <p:spPr bwMode="auto">
            <a:xfrm flipV="1">
              <a:off x="4139952" y="2843064"/>
              <a:ext cx="3672408" cy="93451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4139952" y="2467640"/>
              <a:ext cx="3672408" cy="3754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pieren 24"/>
          <p:cNvGrpSpPr/>
          <p:nvPr/>
        </p:nvGrpSpPr>
        <p:grpSpPr>
          <a:xfrm>
            <a:off x="4139952" y="2784437"/>
            <a:ext cx="4807655" cy="993145"/>
            <a:chOff x="4139952" y="2784437"/>
            <a:chExt cx="4807655" cy="993145"/>
          </a:xfrm>
        </p:grpSpPr>
        <p:sp>
          <p:nvSpPr>
            <p:cNvPr id="10" name="Textfeld 9"/>
            <p:cNvSpPr txBox="1"/>
            <p:nvPr/>
          </p:nvSpPr>
          <p:spPr>
            <a:xfrm>
              <a:off x="7812360" y="3409255"/>
              <a:ext cx="1135247" cy="307777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rho = 0,38**</a:t>
              </a:r>
              <a:endParaRPr lang="en-GB" sz="1400" dirty="0"/>
            </a:p>
          </p:txBody>
        </p:sp>
        <p:cxnSp>
          <p:nvCxnSpPr>
            <p:cNvPr id="20" name="Gerade Verbindung 19"/>
            <p:cNvCxnSpPr/>
            <p:nvPr/>
          </p:nvCxnSpPr>
          <p:spPr bwMode="auto">
            <a:xfrm>
              <a:off x="4139952" y="2784437"/>
              <a:ext cx="3672408" cy="7787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>
              <a:endCxn id="10" idx="1"/>
            </p:cNvCxnSpPr>
            <p:nvPr/>
          </p:nvCxnSpPr>
          <p:spPr bwMode="auto">
            <a:xfrm flipV="1">
              <a:off x="4139952" y="3563144"/>
              <a:ext cx="3672408" cy="2144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981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Motivation und „Sinnstiftung“ am Beispiel von 1.192 </a:t>
            </a:r>
            <a:r>
              <a:rPr lang="de-DE" altLang="de-DE" dirty="0" err="1" smtClean="0"/>
              <a:t>Gruppensprecher_innen</a:t>
            </a:r>
            <a:endParaRPr lang="de-DE" alt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Gruppensprecherinnen</a:t>
            </a:r>
            <a:r>
              <a:rPr lang="en-GB" dirty="0"/>
              <a:t> und -</a:t>
            </a:r>
            <a:r>
              <a:rPr lang="en-GB" dirty="0" err="1"/>
              <a:t>sprecher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754563" algn="l"/>
              </a:tabLst>
            </a:pPr>
            <a:r>
              <a:rPr lang="en-GB" dirty="0" err="1" smtClean="0"/>
              <a:t>Frauenanteil</a:t>
            </a:r>
            <a:r>
              <a:rPr lang="en-GB" dirty="0" smtClean="0"/>
              <a:t>	55 %</a:t>
            </a:r>
          </a:p>
          <a:p>
            <a:pPr>
              <a:tabLst>
                <a:tab pos="4754563" algn="l"/>
              </a:tabLst>
            </a:pPr>
            <a:r>
              <a:rPr lang="en-GB" dirty="0" err="1" smtClean="0"/>
              <a:t>Anteil</a:t>
            </a:r>
            <a:r>
              <a:rPr lang="en-GB" dirty="0" smtClean="0"/>
              <a:t> </a:t>
            </a:r>
            <a:r>
              <a:rPr lang="en-GB" dirty="0" err="1" smtClean="0"/>
              <a:t>über</a:t>
            </a:r>
            <a:r>
              <a:rPr lang="en-GB" dirty="0" smtClean="0"/>
              <a:t> 60-jähriger	49 %</a:t>
            </a:r>
            <a:endParaRPr lang="en-GB" dirty="0"/>
          </a:p>
          <a:p>
            <a:pPr>
              <a:tabLst>
                <a:tab pos="4754563" algn="l"/>
              </a:tabLst>
            </a:pPr>
            <a:r>
              <a:rPr lang="en-GB" dirty="0" err="1" smtClean="0"/>
              <a:t>Berufstätig</a:t>
            </a:r>
            <a:r>
              <a:rPr lang="en-GB" dirty="0" smtClean="0"/>
              <a:t>	38 %</a:t>
            </a:r>
          </a:p>
          <a:p>
            <a:pPr>
              <a:tabLst>
                <a:tab pos="4754563" algn="l"/>
              </a:tabLst>
            </a:pPr>
            <a:r>
              <a:rPr lang="en-GB" dirty="0" err="1" smtClean="0"/>
              <a:t>Persönlicher</a:t>
            </a:r>
            <a:r>
              <a:rPr lang="en-GB" dirty="0" smtClean="0"/>
              <a:t> </a:t>
            </a:r>
            <a:r>
              <a:rPr lang="en-GB" dirty="0" err="1" smtClean="0"/>
              <a:t>Zeitaufwand</a:t>
            </a:r>
            <a:r>
              <a:rPr lang="en-GB" dirty="0" smtClean="0"/>
              <a:t> 	7,5 </a:t>
            </a:r>
            <a:r>
              <a:rPr lang="en-GB" dirty="0" err="1" smtClean="0"/>
              <a:t>Stunden</a:t>
            </a:r>
            <a:r>
              <a:rPr lang="en-GB" dirty="0" smtClean="0"/>
              <a:t> pro </a:t>
            </a:r>
            <a:r>
              <a:rPr lang="en-GB" dirty="0" err="1" smtClean="0"/>
              <a:t>Woche</a:t>
            </a:r>
            <a:endParaRPr lang="en-GB" dirty="0" smtClean="0"/>
          </a:p>
          <a:p>
            <a:pPr>
              <a:tabLst>
                <a:tab pos="4754563" algn="l"/>
              </a:tabLst>
            </a:pPr>
            <a:r>
              <a:rPr lang="en-GB" dirty="0" err="1" smtClean="0"/>
              <a:t>Aufgabenteilung</a:t>
            </a:r>
            <a:r>
              <a:rPr lang="en-GB" dirty="0" smtClean="0"/>
              <a:t>: “I</a:t>
            </a:r>
            <a:r>
              <a:rPr lang="de-DE" dirty="0" err="1" smtClean="0"/>
              <a:t>ch</a:t>
            </a:r>
            <a:r>
              <a:rPr lang="de-DE" dirty="0" smtClean="0"/>
              <a:t> </a:t>
            </a:r>
            <a:r>
              <a:rPr lang="de-DE" dirty="0"/>
              <a:t>mache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fast) alles </a:t>
            </a:r>
            <a:r>
              <a:rPr lang="de-DE" dirty="0" smtClean="0"/>
              <a:t>selbst.“	21 %</a:t>
            </a:r>
            <a:endParaRPr lang="en-GB" dirty="0" smtClean="0"/>
          </a:p>
          <a:p>
            <a:pPr>
              <a:tabLst>
                <a:tab pos="4754563" algn="l"/>
              </a:tabLst>
            </a:pPr>
            <a:r>
              <a:rPr lang="en-GB" dirty="0" err="1" smtClean="0"/>
              <a:t>Persönlicher</a:t>
            </a:r>
            <a:r>
              <a:rPr lang="en-GB" dirty="0" smtClean="0"/>
              <a:t> </a:t>
            </a:r>
            <a:r>
              <a:rPr lang="en-GB" dirty="0" err="1" smtClean="0"/>
              <a:t>finanzieller</a:t>
            </a:r>
            <a:r>
              <a:rPr lang="en-GB" dirty="0" smtClean="0"/>
              <a:t> </a:t>
            </a:r>
            <a:r>
              <a:rPr lang="en-GB" dirty="0" err="1" smtClean="0"/>
              <a:t>Aufwand</a:t>
            </a:r>
            <a:r>
              <a:rPr lang="en-GB" dirty="0" smtClean="0"/>
              <a:t> 	41,60 € pro </a:t>
            </a:r>
            <a:r>
              <a:rPr lang="en-GB" dirty="0" err="1" smtClean="0"/>
              <a:t>Monat</a:t>
            </a:r>
            <a:endParaRPr lang="en-GB" dirty="0" smtClean="0"/>
          </a:p>
          <a:p>
            <a:pPr>
              <a:tabLst>
                <a:tab pos="4754563" algn="l"/>
              </a:tabLst>
            </a:pPr>
            <a:r>
              <a:rPr lang="de-DE" dirty="0"/>
              <a:t>Schulung/Fortbildung 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Kommunikation</a:t>
            </a:r>
            <a:r>
              <a:rPr lang="de-DE" dirty="0"/>
              <a:t>, </a:t>
            </a:r>
            <a:r>
              <a:rPr lang="de-DE" dirty="0" smtClean="0"/>
              <a:t>Gruppen-	62 %</a:t>
            </a:r>
            <a:br>
              <a:rPr lang="de-DE" dirty="0" smtClean="0"/>
            </a:br>
            <a:r>
              <a:rPr lang="de-DE" dirty="0" err="1" smtClean="0"/>
              <a:t>moderation</a:t>
            </a:r>
            <a:r>
              <a:rPr lang="de-DE" dirty="0"/>
              <a:t>, Konfliktklärung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0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von Gruppensprecher/innen</a:t>
            </a:r>
            <a:br>
              <a:rPr lang="de-DE" dirty="0" smtClean="0"/>
            </a:br>
            <a:r>
              <a:rPr lang="de-DE" sz="2000" dirty="0" smtClean="0"/>
              <a:t>(„trifft völlig“ / „eher zu“ in %) </a:t>
            </a:r>
            <a:endParaRPr lang="en-GB" sz="20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092665"/>
              </p:ext>
            </p:extLst>
          </p:nvPr>
        </p:nvGraphicFramePr>
        <p:xfrm>
          <a:off x="609600" y="2492896"/>
          <a:ext cx="7848872" cy="280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6299"/>
                <a:gridCol w="1332573"/>
              </a:tblGrid>
              <a:tr h="3619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„Mir </a:t>
                      </a: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macht die Selbsthilfegruppenarbeit sehr viel </a:t>
                      </a: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Spaß.“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97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6941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„Die </a:t>
                      </a: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Selbsthilfegruppenarbeit ist eine meiner derzeit sinnvollsten </a:t>
                      </a: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Tätigkeiten.“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81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619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„Ich </a:t>
                      </a: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übernehme gerne die Moderation der </a:t>
                      </a: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Gruppentreffen.“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87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6941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„Ich </a:t>
                      </a: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bekomme viel positive Rückmeldung von den </a:t>
                      </a: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Gruppenmitgliedern.“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94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941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„Ich </a:t>
                      </a: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bekomme für meine Selbsthilfegruppenarbeit viel positive Rückmeldung von Menschen außerhalb der </a:t>
                      </a:r>
                      <a:r>
                        <a:rPr lang="de-DE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Gruppe.“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71</a:t>
                      </a:r>
                      <a:endParaRPr lang="de-DE" sz="4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9B1-688C-4404-873F-12220DDB2A4B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7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Ist das alles nun die „vierte Säule“?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1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„vierte” Säule?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Begriff wird zurückgeführt auf Horst Seehofer </a:t>
            </a:r>
            <a:br>
              <a:rPr lang="de-DE" dirty="0" smtClean="0"/>
            </a:br>
            <a:r>
              <a:rPr lang="de-DE" dirty="0" smtClean="0"/>
              <a:t>in seiner Zeit als Bundesgesundheitsminister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1992-1998</a:t>
            </a:r>
            <a:r>
              <a:rPr lang="de-DE" dirty="0" smtClean="0"/>
              <a:t>) im Kabinett Kohl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39</a:t>
            </a:fld>
            <a:endParaRPr lang="de-DE" altLang="de-DE"/>
          </a:p>
        </p:txBody>
      </p:sp>
      <p:pic>
        <p:nvPicPr>
          <p:cNvPr id="1196034" name="Picture 2" descr="http://upload.wikimedia.org/wikipedia/commons/thumb/e/ee/12-07-17-landtagsprojekt-bayern-RalfR-001.jpg/640px-12-07-17-landtagsprojekt-bayern-RalfR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39" y="1640073"/>
            <a:ext cx="1808852" cy="27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err="1" smtClean="0"/>
              <a:t>Ursprünge</a:t>
            </a:r>
            <a:r>
              <a:rPr lang="en-US" altLang="de-DE" dirty="0" smtClean="0"/>
              <a:t> der </a:t>
            </a:r>
            <a:r>
              <a:rPr lang="en-US" altLang="de-DE" dirty="0" err="1" smtClean="0"/>
              <a:t>Selbsthilfe</a:t>
            </a:r>
            <a:endParaRPr lang="en-US" altLang="de-DE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19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Was sind die anderen drei Säulen?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63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41</a:t>
            </a:fld>
            <a:endParaRPr lang="de-DE" altLang="de-DE"/>
          </a:p>
        </p:txBody>
      </p:sp>
      <p:sp>
        <p:nvSpPr>
          <p:cNvPr id="6" name="Trapezoid 5"/>
          <p:cNvSpPr/>
          <p:nvPr/>
        </p:nvSpPr>
        <p:spPr bwMode="auto">
          <a:xfrm>
            <a:off x="282604" y="1911928"/>
            <a:ext cx="2161309" cy="4633336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000" b="1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rgbClr val="C00000"/>
                </a:solidFill>
                <a:latin typeface="+mn-lt"/>
              </a:rPr>
              <a:t>Stationäre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Versorgung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2453148" y="1911928"/>
            <a:ext cx="2161309" cy="4633336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000" b="1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000" b="1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Ambulante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rgbClr val="C00000"/>
                </a:solidFill>
                <a:latin typeface="+mn-lt"/>
              </a:rPr>
              <a:t>Versorgung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8" name="Trapezoid 7"/>
          <p:cNvSpPr/>
          <p:nvPr/>
        </p:nvSpPr>
        <p:spPr bwMode="auto">
          <a:xfrm>
            <a:off x="4623692" y="1911928"/>
            <a:ext cx="2161309" cy="4633336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000" b="1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000" b="1" dirty="0" smtClean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000" b="1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Öffent-licher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rgbClr val="C00000"/>
                </a:solidFill>
                <a:latin typeface="+mn-lt"/>
              </a:rPr>
              <a:t>Gesund-</a:t>
            </a:r>
            <a:r>
              <a:rPr lang="de-DE" sz="2000" b="1" dirty="0" err="1" smtClean="0">
                <a:solidFill>
                  <a:srgbClr val="C00000"/>
                </a:solidFill>
                <a:latin typeface="+mn-lt"/>
              </a:rPr>
              <a:t>heitsdienst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9" name="Trapezoid 8"/>
          <p:cNvSpPr/>
          <p:nvPr/>
        </p:nvSpPr>
        <p:spPr bwMode="auto">
          <a:xfrm>
            <a:off x="6794236" y="1911928"/>
            <a:ext cx="2161309" cy="4633336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20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endParaRPr lang="de-DE" sz="2000" b="1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de-DE" sz="20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endParaRPr lang="de-DE" sz="2000" b="1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de-DE" sz="20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de-DE" sz="2000" b="1" dirty="0" smtClean="0">
                <a:solidFill>
                  <a:srgbClr val="C00000"/>
                </a:solidFill>
                <a:latin typeface="+mn-lt"/>
              </a:rPr>
              <a:t>Selbsthilfe?</a:t>
            </a:r>
            <a:endParaRPr lang="de-DE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rapezoid 10"/>
          <p:cNvSpPr/>
          <p:nvPr/>
        </p:nvSpPr>
        <p:spPr bwMode="auto">
          <a:xfrm>
            <a:off x="282604" y="831273"/>
            <a:ext cx="8520574" cy="1080655"/>
          </a:xfrm>
          <a:prstGeom prst="trapezoid">
            <a:avLst>
              <a:gd name="adj" fmla="val 19187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Gesundheitssystem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feld 9"/>
          <p:cNvSpPr txBox="1"/>
          <p:nvPr/>
        </p:nvSpPr>
        <p:spPr>
          <a:xfrm rot="1092724">
            <a:off x="396251" y="526517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6600"/>
                </a:solidFill>
              </a:rPr>
              <a:t>Profis</a:t>
            </a:r>
            <a:r>
              <a:rPr lang="en-GB" b="1" dirty="0" smtClean="0">
                <a:solidFill>
                  <a:srgbClr val="006600"/>
                </a:solidFill>
              </a:rPr>
              <a:t>, </a:t>
            </a:r>
            <a:r>
              <a:rPr lang="en-GB" b="1" dirty="0" err="1" smtClean="0">
                <a:solidFill>
                  <a:srgbClr val="006600"/>
                </a:solidFill>
              </a:rPr>
              <a:t>Hauptamt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20876990">
            <a:off x="2500099" y="529295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6600"/>
                </a:solidFill>
              </a:rPr>
              <a:t>Profis</a:t>
            </a:r>
            <a:r>
              <a:rPr lang="en-GB" b="1" dirty="0">
                <a:solidFill>
                  <a:srgbClr val="006600"/>
                </a:solidFill>
              </a:rPr>
              <a:t>, </a:t>
            </a:r>
            <a:r>
              <a:rPr lang="en-GB" b="1" dirty="0" err="1">
                <a:solidFill>
                  <a:srgbClr val="006600"/>
                </a:solidFill>
              </a:rPr>
              <a:t>Hauptamt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rot="326441">
            <a:off x="4688684" y="557977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6600"/>
                </a:solidFill>
              </a:rPr>
              <a:t>Profis</a:t>
            </a:r>
            <a:r>
              <a:rPr lang="en-GB" b="1" dirty="0">
                <a:solidFill>
                  <a:srgbClr val="006600"/>
                </a:solidFill>
              </a:rPr>
              <a:t>, </a:t>
            </a:r>
            <a:r>
              <a:rPr lang="en-GB" b="1" dirty="0" err="1">
                <a:solidFill>
                  <a:srgbClr val="006600"/>
                </a:solidFill>
              </a:rPr>
              <a:t>Hauptamt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21000947">
            <a:off x="6692516" y="4948432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6600"/>
                </a:solidFill>
              </a:rPr>
              <a:t>„Laien“, Betroffene,</a:t>
            </a:r>
          </a:p>
          <a:p>
            <a:pPr algn="ctr"/>
            <a:r>
              <a:rPr lang="de-DE" b="1" dirty="0" smtClean="0">
                <a:solidFill>
                  <a:srgbClr val="006600"/>
                </a:solidFill>
              </a:rPr>
              <a:t>Ehrenamt</a:t>
            </a:r>
            <a:endParaRPr lang="de-DE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42</a:t>
            </a:fld>
            <a:endParaRPr lang="de-DE" altLang="de-DE"/>
          </a:p>
        </p:txBody>
      </p:sp>
      <p:sp>
        <p:nvSpPr>
          <p:cNvPr id="6" name="Rechteck 5"/>
          <p:cNvSpPr/>
          <p:nvPr/>
        </p:nvSpPr>
        <p:spPr bwMode="auto">
          <a:xfrm>
            <a:off x="872827" y="1911928"/>
            <a:ext cx="936000" cy="46333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rgbClr val="C00000"/>
                </a:solidFill>
                <a:latin typeface="+mn-lt"/>
              </a:rPr>
              <a:t>Stationäre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Versorgung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184692" y="1911928"/>
            <a:ext cx="1224000" cy="46333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Ambulante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rgbClr val="C00000"/>
                </a:solidFill>
                <a:latin typeface="+mn-lt"/>
              </a:rPr>
              <a:t>Versorgung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061841" y="1911928"/>
            <a:ext cx="14400" cy="463333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000" b="1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000" b="1" dirty="0" smtClean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000" b="1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Trapezoid 10"/>
          <p:cNvSpPr/>
          <p:nvPr/>
        </p:nvSpPr>
        <p:spPr bwMode="auto">
          <a:xfrm>
            <a:off x="282604" y="831273"/>
            <a:ext cx="8520574" cy="1080655"/>
          </a:xfrm>
          <a:prstGeom prst="trapezoid">
            <a:avLst>
              <a:gd name="adj" fmla="val 19187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Gesundheitssystem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Freihandform 1"/>
          <p:cNvSpPr/>
          <p:nvPr/>
        </p:nvSpPr>
        <p:spPr bwMode="auto">
          <a:xfrm rot="20892104">
            <a:off x="5735780" y="3952734"/>
            <a:ext cx="921346" cy="907629"/>
          </a:xfrm>
          <a:custGeom>
            <a:avLst/>
            <a:gdLst>
              <a:gd name="connsiteX0" fmla="*/ 0 w 921346"/>
              <a:gd name="connsiteY0" fmla="*/ 9855 h 907629"/>
              <a:gd name="connsiteX1" fmla="*/ 0 w 921346"/>
              <a:gd name="connsiteY1" fmla="*/ 9855 h 907629"/>
              <a:gd name="connsiteX2" fmla="*/ 274320 w 921346"/>
              <a:gd name="connsiteY2" fmla="*/ 18167 h 907629"/>
              <a:gd name="connsiteX3" fmla="*/ 332509 w 921346"/>
              <a:gd name="connsiteY3" fmla="*/ 26480 h 907629"/>
              <a:gd name="connsiteX4" fmla="*/ 440575 w 921346"/>
              <a:gd name="connsiteY4" fmla="*/ 51418 h 907629"/>
              <a:gd name="connsiteX5" fmla="*/ 507077 w 921346"/>
              <a:gd name="connsiteY5" fmla="*/ 59731 h 907629"/>
              <a:gd name="connsiteX6" fmla="*/ 881149 w 921346"/>
              <a:gd name="connsiteY6" fmla="*/ 68044 h 907629"/>
              <a:gd name="connsiteX7" fmla="*/ 889462 w 921346"/>
              <a:gd name="connsiteY7" fmla="*/ 101295 h 907629"/>
              <a:gd name="connsiteX8" fmla="*/ 872837 w 921346"/>
              <a:gd name="connsiteY8" fmla="*/ 225985 h 907629"/>
              <a:gd name="connsiteX9" fmla="*/ 872837 w 921346"/>
              <a:gd name="connsiteY9" fmla="*/ 558495 h 907629"/>
              <a:gd name="connsiteX10" fmla="*/ 889462 w 921346"/>
              <a:gd name="connsiteY10" fmla="*/ 658247 h 907629"/>
              <a:gd name="connsiteX11" fmla="*/ 897775 w 921346"/>
              <a:gd name="connsiteY11" fmla="*/ 849440 h 907629"/>
              <a:gd name="connsiteX12" fmla="*/ 515389 w 921346"/>
              <a:gd name="connsiteY12" fmla="*/ 857753 h 907629"/>
              <a:gd name="connsiteX13" fmla="*/ 415637 w 921346"/>
              <a:gd name="connsiteY13" fmla="*/ 866065 h 907629"/>
              <a:gd name="connsiteX14" fmla="*/ 274320 w 921346"/>
              <a:gd name="connsiteY14" fmla="*/ 882691 h 907629"/>
              <a:gd name="connsiteX15" fmla="*/ 166255 w 921346"/>
              <a:gd name="connsiteY15" fmla="*/ 899316 h 907629"/>
              <a:gd name="connsiteX16" fmla="*/ 91440 w 921346"/>
              <a:gd name="connsiteY16" fmla="*/ 907629 h 907629"/>
              <a:gd name="connsiteX17" fmla="*/ 8313 w 921346"/>
              <a:gd name="connsiteY17" fmla="*/ 882691 h 907629"/>
              <a:gd name="connsiteX18" fmla="*/ 16626 w 921346"/>
              <a:gd name="connsiteY18" fmla="*/ 841127 h 907629"/>
              <a:gd name="connsiteX19" fmla="*/ 24938 w 921346"/>
              <a:gd name="connsiteY19" fmla="*/ 782938 h 907629"/>
              <a:gd name="connsiteX20" fmla="*/ 33251 w 921346"/>
              <a:gd name="connsiteY20" fmla="*/ 758000 h 907629"/>
              <a:gd name="connsiteX21" fmla="*/ 41564 w 921346"/>
              <a:gd name="connsiteY21" fmla="*/ 716436 h 907629"/>
              <a:gd name="connsiteX22" fmla="*/ 41564 w 921346"/>
              <a:gd name="connsiteY22" fmla="*/ 309113 h 907629"/>
              <a:gd name="connsiteX23" fmla="*/ 24938 w 921346"/>
              <a:gd name="connsiteY23" fmla="*/ 126233 h 907629"/>
              <a:gd name="connsiteX24" fmla="*/ 16626 w 921346"/>
              <a:gd name="connsiteY24" fmla="*/ 51418 h 907629"/>
              <a:gd name="connsiteX25" fmla="*/ 8313 w 921346"/>
              <a:gd name="connsiteY25" fmla="*/ 26480 h 907629"/>
              <a:gd name="connsiteX26" fmla="*/ 0 w 921346"/>
              <a:gd name="connsiteY26" fmla="*/ 9855 h 90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21346" h="907629">
                <a:moveTo>
                  <a:pt x="0" y="9855"/>
                </a:moveTo>
                <a:lnTo>
                  <a:pt x="0" y="9855"/>
                </a:lnTo>
                <a:lnTo>
                  <a:pt x="274320" y="18167"/>
                </a:lnTo>
                <a:cubicBezTo>
                  <a:pt x="293889" y="19145"/>
                  <a:pt x="313182" y="23259"/>
                  <a:pt x="332509" y="26480"/>
                </a:cubicBezTo>
                <a:cubicBezTo>
                  <a:pt x="442922" y="44883"/>
                  <a:pt x="285257" y="22296"/>
                  <a:pt x="440575" y="51418"/>
                </a:cubicBezTo>
                <a:cubicBezTo>
                  <a:pt x="462532" y="55535"/>
                  <a:pt x="484753" y="58889"/>
                  <a:pt x="507077" y="59731"/>
                </a:cubicBezTo>
                <a:cubicBezTo>
                  <a:pt x="631710" y="64434"/>
                  <a:pt x="756458" y="65273"/>
                  <a:pt x="881149" y="68044"/>
                </a:cubicBezTo>
                <a:cubicBezTo>
                  <a:pt x="883920" y="79128"/>
                  <a:pt x="889462" y="89870"/>
                  <a:pt x="889462" y="101295"/>
                </a:cubicBezTo>
                <a:cubicBezTo>
                  <a:pt x="889462" y="166721"/>
                  <a:pt x="885082" y="177000"/>
                  <a:pt x="872837" y="225985"/>
                </a:cubicBezTo>
                <a:cubicBezTo>
                  <a:pt x="859461" y="373119"/>
                  <a:pt x="857646" y="350887"/>
                  <a:pt x="872837" y="558495"/>
                </a:cubicBezTo>
                <a:cubicBezTo>
                  <a:pt x="875297" y="592114"/>
                  <a:pt x="889462" y="658247"/>
                  <a:pt x="889462" y="658247"/>
                </a:cubicBezTo>
                <a:cubicBezTo>
                  <a:pt x="892233" y="721978"/>
                  <a:pt x="954061" y="819421"/>
                  <a:pt x="897775" y="849440"/>
                </a:cubicBezTo>
                <a:cubicBezTo>
                  <a:pt x="785282" y="909436"/>
                  <a:pt x="642805" y="853359"/>
                  <a:pt x="515389" y="857753"/>
                </a:cubicBezTo>
                <a:cubicBezTo>
                  <a:pt x="482043" y="858903"/>
                  <a:pt x="448853" y="862902"/>
                  <a:pt x="415637" y="866065"/>
                </a:cubicBezTo>
                <a:cubicBezTo>
                  <a:pt x="370369" y="870376"/>
                  <a:pt x="319646" y="877025"/>
                  <a:pt x="274320" y="882691"/>
                </a:cubicBezTo>
                <a:cubicBezTo>
                  <a:pt x="222296" y="900033"/>
                  <a:pt x="260222" y="889425"/>
                  <a:pt x="166255" y="899316"/>
                </a:cubicBezTo>
                <a:lnTo>
                  <a:pt x="91440" y="907629"/>
                </a:lnTo>
                <a:cubicBezTo>
                  <a:pt x="63731" y="899316"/>
                  <a:pt x="29935" y="901911"/>
                  <a:pt x="8313" y="882691"/>
                </a:cubicBezTo>
                <a:cubicBezTo>
                  <a:pt x="-2247" y="873304"/>
                  <a:pt x="14303" y="855064"/>
                  <a:pt x="16626" y="841127"/>
                </a:cubicBezTo>
                <a:cubicBezTo>
                  <a:pt x="19847" y="821800"/>
                  <a:pt x="21096" y="802151"/>
                  <a:pt x="24938" y="782938"/>
                </a:cubicBezTo>
                <a:cubicBezTo>
                  <a:pt x="26656" y="774346"/>
                  <a:pt x="31126" y="766501"/>
                  <a:pt x="33251" y="758000"/>
                </a:cubicBezTo>
                <a:cubicBezTo>
                  <a:pt x="36678" y="744293"/>
                  <a:pt x="38793" y="730291"/>
                  <a:pt x="41564" y="716436"/>
                </a:cubicBezTo>
                <a:cubicBezTo>
                  <a:pt x="54219" y="501310"/>
                  <a:pt x="52982" y="594555"/>
                  <a:pt x="41564" y="309113"/>
                </a:cubicBezTo>
                <a:cubicBezTo>
                  <a:pt x="35599" y="160005"/>
                  <a:pt x="44685" y="205217"/>
                  <a:pt x="24938" y="126233"/>
                </a:cubicBezTo>
                <a:cubicBezTo>
                  <a:pt x="22167" y="101295"/>
                  <a:pt x="20751" y="76168"/>
                  <a:pt x="16626" y="51418"/>
                </a:cubicBezTo>
                <a:cubicBezTo>
                  <a:pt x="15186" y="42775"/>
                  <a:pt x="9185" y="35199"/>
                  <a:pt x="8313" y="26480"/>
                </a:cubicBezTo>
                <a:cubicBezTo>
                  <a:pt x="6383" y="7180"/>
                  <a:pt x="8313" y="-12313"/>
                  <a:pt x="0" y="9855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ÖGD</a:t>
            </a:r>
          </a:p>
        </p:txBody>
      </p:sp>
      <p:cxnSp>
        <p:nvCxnSpPr>
          <p:cNvPr id="10" name="Gerade Verbindung 9"/>
          <p:cNvCxnSpPr/>
          <p:nvPr/>
        </p:nvCxnSpPr>
        <p:spPr bwMode="auto">
          <a:xfrm flipV="1">
            <a:off x="6078467" y="3981791"/>
            <a:ext cx="134612" cy="888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>
            <a:endCxn id="17" idx="3"/>
          </p:cNvCxnSpPr>
          <p:nvPr/>
        </p:nvCxnSpPr>
        <p:spPr bwMode="auto">
          <a:xfrm>
            <a:off x="7962856" y="2472607"/>
            <a:ext cx="3142" cy="52982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reihandform 13"/>
          <p:cNvSpPr/>
          <p:nvPr/>
        </p:nvSpPr>
        <p:spPr bwMode="auto">
          <a:xfrm rot="466170">
            <a:off x="6385509" y="2394064"/>
            <a:ext cx="1563675" cy="565265"/>
          </a:xfrm>
          <a:custGeom>
            <a:avLst/>
            <a:gdLst>
              <a:gd name="connsiteX0" fmla="*/ 0 w 1563675"/>
              <a:gd name="connsiteY0" fmla="*/ 66502 h 565265"/>
              <a:gd name="connsiteX1" fmla="*/ 0 w 1563675"/>
              <a:gd name="connsiteY1" fmla="*/ 66502 h 565265"/>
              <a:gd name="connsiteX2" fmla="*/ 16625 w 1563675"/>
              <a:gd name="connsiteY2" fmla="*/ 166254 h 565265"/>
              <a:gd name="connsiteX3" fmla="*/ 33250 w 1563675"/>
              <a:gd name="connsiteY3" fmla="*/ 191193 h 565265"/>
              <a:gd name="connsiteX4" fmla="*/ 41563 w 1563675"/>
              <a:gd name="connsiteY4" fmla="*/ 224444 h 565265"/>
              <a:gd name="connsiteX5" fmla="*/ 49876 w 1563675"/>
              <a:gd name="connsiteY5" fmla="*/ 266007 h 565265"/>
              <a:gd name="connsiteX6" fmla="*/ 66501 w 1563675"/>
              <a:gd name="connsiteY6" fmla="*/ 290945 h 565265"/>
              <a:gd name="connsiteX7" fmla="*/ 74814 w 1563675"/>
              <a:gd name="connsiteY7" fmla="*/ 315884 h 565265"/>
              <a:gd name="connsiteX8" fmla="*/ 66501 w 1563675"/>
              <a:gd name="connsiteY8" fmla="*/ 498764 h 565265"/>
              <a:gd name="connsiteX9" fmla="*/ 66501 w 1563675"/>
              <a:gd name="connsiteY9" fmla="*/ 548640 h 565265"/>
              <a:gd name="connsiteX10" fmla="*/ 166254 w 1563675"/>
              <a:gd name="connsiteY10" fmla="*/ 565265 h 565265"/>
              <a:gd name="connsiteX11" fmla="*/ 340821 w 1563675"/>
              <a:gd name="connsiteY11" fmla="*/ 556953 h 565265"/>
              <a:gd name="connsiteX12" fmla="*/ 382385 w 1563675"/>
              <a:gd name="connsiteY12" fmla="*/ 548640 h 565265"/>
              <a:gd name="connsiteX13" fmla="*/ 407323 w 1563675"/>
              <a:gd name="connsiteY13" fmla="*/ 540327 h 565265"/>
              <a:gd name="connsiteX14" fmla="*/ 556952 w 1563675"/>
              <a:gd name="connsiteY14" fmla="*/ 532014 h 565265"/>
              <a:gd name="connsiteX15" fmla="*/ 856210 w 1563675"/>
              <a:gd name="connsiteY15" fmla="*/ 540327 h 565265"/>
              <a:gd name="connsiteX16" fmla="*/ 1005840 w 1563675"/>
              <a:gd name="connsiteY16" fmla="*/ 556953 h 565265"/>
              <a:gd name="connsiteX17" fmla="*/ 1213658 w 1563675"/>
              <a:gd name="connsiteY17" fmla="*/ 548640 h 565265"/>
              <a:gd name="connsiteX18" fmla="*/ 1246909 w 1563675"/>
              <a:gd name="connsiteY18" fmla="*/ 540327 h 565265"/>
              <a:gd name="connsiteX19" fmla="*/ 1471352 w 1563675"/>
              <a:gd name="connsiteY19" fmla="*/ 532014 h 565265"/>
              <a:gd name="connsiteX20" fmla="*/ 1546167 w 1563675"/>
              <a:gd name="connsiteY20" fmla="*/ 498764 h 565265"/>
              <a:gd name="connsiteX21" fmla="*/ 1562792 w 1563675"/>
              <a:gd name="connsiteY21" fmla="*/ 457200 h 565265"/>
              <a:gd name="connsiteX22" fmla="*/ 1537854 w 1563675"/>
              <a:gd name="connsiteY22" fmla="*/ 332509 h 565265"/>
              <a:gd name="connsiteX23" fmla="*/ 1529541 w 1563675"/>
              <a:gd name="connsiteY23" fmla="*/ 299258 h 565265"/>
              <a:gd name="connsiteX24" fmla="*/ 1521229 w 1563675"/>
              <a:gd name="connsiteY24" fmla="*/ 274320 h 565265"/>
              <a:gd name="connsiteX25" fmla="*/ 1512916 w 1563675"/>
              <a:gd name="connsiteY25" fmla="*/ 224444 h 565265"/>
              <a:gd name="connsiteX26" fmla="*/ 1504603 w 1563675"/>
              <a:gd name="connsiteY26" fmla="*/ 191193 h 565265"/>
              <a:gd name="connsiteX27" fmla="*/ 1479665 w 1563675"/>
              <a:gd name="connsiteY27" fmla="*/ 8313 h 565265"/>
              <a:gd name="connsiteX28" fmla="*/ 1446414 w 1563675"/>
              <a:gd name="connsiteY28" fmla="*/ 24938 h 565265"/>
              <a:gd name="connsiteX29" fmla="*/ 1404850 w 1563675"/>
              <a:gd name="connsiteY29" fmla="*/ 33251 h 565265"/>
              <a:gd name="connsiteX30" fmla="*/ 1379912 w 1563675"/>
              <a:gd name="connsiteY30" fmla="*/ 41564 h 565265"/>
              <a:gd name="connsiteX31" fmla="*/ 1321723 w 1563675"/>
              <a:gd name="connsiteY31" fmla="*/ 49876 h 565265"/>
              <a:gd name="connsiteX32" fmla="*/ 1280160 w 1563675"/>
              <a:gd name="connsiteY32" fmla="*/ 58189 h 565265"/>
              <a:gd name="connsiteX33" fmla="*/ 872836 w 1563675"/>
              <a:gd name="connsiteY33" fmla="*/ 41564 h 565265"/>
              <a:gd name="connsiteX34" fmla="*/ 806334 w 1563675"/>
              <a:gd name="connsiteY34" fmla="*/ 24938 h 565265"/>
              <a:gd name="connsiteX35" fmla="*/ 689956 w 1563675"/>
              <a:gd name="connsiteY35" fmla="*/ 8313 h 565265"/>
              <a:gd name="connsiteX36" fmla="*/ 640080 w 1563675"/>
              <a:gd name="connsiteY36" fmla="*/ 0 h 565265"/>
              <a:gd name="connsiteX37" fmla="*/ 457200 w 1563675"/>
              <a:gd name="connsiteY37" fmla="*/ 8313 h 565265"/>
              <a:gd name="connsiteX38" fmla="*/ 407323 w 1563675"/>
              <a:gd name="connsiteY38" fmla="*/ 24938 h 565265"/>
              <a:gd name="connsiteX39" fmla="*/ 374072 w 1563675"/>
              <a:gd name="connsiteY39" fmla="*/ 33251 h 565265"/>
              <a:gd name="connsiteX40" fmla="*/ 282632 w 1563675"/>
              <a:gd name="connsiteY40" fmla="*/ 49876 h 565265"/>
              <a:gd name="connsiteX41" fmla="*/ 257694 w 1563675"/>
              <a:gd name="connsiteY41" fmla="*/ 58189 h 565265"/>
              <a:gd name="connsiteX42" fmla="*/ 0 w 1563675"/>
              <a:gd name="connsiteY42" fmla="*/ 66502 h 56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63675" h="565265">
                <a:moveTo>
                  <a:pt x="0" y="66502"/>
                </a:moveTo>
                <a:lnTo>
                  <a:pt x="0" y="66502"/>
                </a:lnTo>
                <a:cubicBezTo>
                  <a:pt x="2635" y="90215"/>
                  <a:pt x="2698" y="138399"/>
                  <a:pt x="16625" y="166254"/>
                </a:cubicBezTo>
                <a:cubicBezTo>
                  <a:pt x="21093" y="175190"/>
                  <a:pt x="27708" y="182880"/>
                  <a:pt x="33250" y="191193"/>
                </a:cubicBezTo>
                <a:cubicBezTo>
                  <a:pt x="36021" y="202277"/>
                  <a:pt x="39085" y="213291"/>
                  <a:pt x="41563" y="224444"/>
                </a:cubicBezTo>
                <a:cubicBezTo>
                  <a:pt x="44628" y="238236"/>
                  <a:pt x="44915" y="252778"/>
                  <a:pt x="49876" y="266007"/>
                </a:cubicBezTo>
                <a:cubicBezTo>
                  <a:pt x="53384" y="275361"/>
                  <a:pt x="62033" y="282009"/>
                  <a:pt x="66501" y="290945"/>
                </a:cubicBezTo>
                <a:cubicBezTo>
                  <a:pt x="70420" y="298783"/>
                  <a:pt x="72043" y="307571"/>
                  <a:pt x="74814" y="315884"/>
                </a:cubicBezTo>
                <a:cubicBezTo>
                  <a:pt x="72043" y="376844"/>
                  <a:pt x="71367" y="437935"/>
                  <a:pt x="66501" y="498764"/>
                </a:cubicBezTo>
                <a:cubicBezTo>
                  <a:pt x="65839" y="507035"/>
                  <a:pt x="44997" y="540369"/>
                  <a:pt x="66501" y="548640"/>
                </a:cubicBezTo>
                <a:cubicBezTo>
                  <a:pt x="97964" y="560741"/>
                  <a:pt x="166254" y="565265"/>
                  <a:pt x="166254" y="565265"/>
                </a:cubicBezTo>
                <a:cubicBezTo>
                  <a:pt x="224443" y="562494"/>
                  <a:pt x="282738" y="561421"/>
                  <a:pt x="340821" y="556953"/>
                </a:cubicBezTo>
                <a:cubicBezTo>
                  <a:pt x="354908" y="555869"/>
                  <a:pt x="368678" y="552067"/>
                  <a:pt x="382385" y="548640"/>
                </a:cubicBezTo>
                <a:cubicBezTo>
                  <a:pt x="390886" y="546515"/>
                  <a:pt x="398600" y="541158"/>
                  <a:pt x="407323" y="540327"/>
                </a:cubicBezTo>
                <a:cubicBezTo>
                  <a:pt x="457051" y="535591"/>
                  <a:pt x="507076" y="534785"/>
                  <a:pt x="556952" y="532014"/>
                </a:cubicBezTo>
                <a:lnTo>
                  <a:pt x="856210" y="540327"/>
                </a:lnTo>
                <a:cubicBezTo>
                  <a:pt x="888520" y="541732"/>
                  <a:pt x="970305" y="552511"/>
                  <a:pt x="1005840" y="556953"/>
                </a:cubicBezTo>
                <a:cubicBezTo>
                  <a:pt x="1075113" y="554182"/>
                  <a:pt x="1144494" y="553410"/>
                  <a:pt x="1213658" y="548640"/>
                </a:cubicBezTo>
                <a:cubicBezTo>
                  <a:pt x="1225056" y="547854"/>
                  <a:pt x="1235508" y="541063"/>
                  <a:pt x="1246909" y="540327"/>
                </a:cubicBezTo>
                <a:cubicBezTo>
                  <a:pt x="1321619" y="535507"/>
                  <a:pt x="1396538" y="534785"/>
                  <a:pt x="1471352" y="532014"/>
                </a:cubicBezTo>
                <a:cubicBezTo>
                  <a:pt x="1530707" y="512230"/>
                  <a:pt x="1506647" y="525110"/>
                  <a:pt x="1546167" y="498764"/>
                </a:cubicBezTo>
                <a:cubicBezTo>
                  <a:pt x="1551709" y="484909"/>
                  <a:pt x="1561729" y="472084"/>
                  <a:pt x="1562792" y="457200"/>
                </a:cubicBezTo>
                <a:cubicBezTo>
                  <a:pt x="1567593" y="389991"/>
                  <a:pt x="1551905" y="388712"/>
                  <a:pt x="1537854" y="332509"/>
                </a:cubicBezTo>
                <a:cubicBezTo>
                  <a:pt x="1535083" y="321425"/>
                  <a:pt x="1532680" y="310243"/>
                  <a:pt x="1529541" y="299258"/>
                </a:cubicBezTo>
                <a:cubicBezTo>
                  <a:pt x="1527134" y="290833"/>
                  <a:pt x="1523130" y="282874"/>
                  <a:pt x="1521229" y="274320"/>
                </a:cubicBezTo>
                <a:cubicBezTo>
                  <a:pt x="1517573" y="257867"/>
                  <a:pt x="1516222" y="240971"/>
                  <a:pt x="1512916" y="224444"/>
                </a:cubicBezTo>
                <a:cubicBezTo>
                  <a:pt x="1510675" y="213241"/>
                  <a:pt x="1506340" y="202485"/>
                  <a:pt x="1504603" y="191193"/>
                </a:cubicBezTo>
                <a:cubicBezTo>
                  <a:pt x="1495248" y="130384"/>
                  <a:pt x="1487978" y="69273"/>
                  <a:pt x="1479665" y="8313"/>
                </a:cubicBezTo>
                <a:cubicBezTo>
                  <a:pt x="1468581" y="13855"/>
                  <a:pt x="1458170" y="21019"/>
                  <a:pt x="1446414" y="24938"/>
                </a:cubicBezTo>
                <a:cubicBezTo>
                  <a:pt x="1433010" y="29406"/>
                  <a:pt x="1418557" y="29824"/>
                  <a:pt x="1404850" y="33251"/>
                </a:cubicBezTo>
                <a:cubicBezTo>
                  <a:pt x="1396349" y="35376"/>
                  <a:pt x="1388504" y="39846"/>
                  <a:pt x="1379912" y="41564"/>
                </a:cubicBezTo>
                <a:cubicBezTo>
                  <a:pt x="1360699" y="45406"/>
                  <a:pt x="1341050" y="46655"/>
                  <a:pt x="1321723" y="49876"/>
                </a:cubicBezTo>
                <a:cubicBezTo>
                  <a:pt x="1307786" y="52199"/>
                  <a:pt x="1294014" y="55418"/>
                  <a:pt x="1280160" y="58189"/>
                </a:cubicBezTo>
                <a:cubicBezTo>
                  <a:pt x="1275814" y="58072"/>
                  <a:pt x="965296" y="55433"/>
                  <a:pt x="872836" y="41564"/>
                </a:cubicBezTo>
                <a:cubicBezTo>
                  <a:pt x="850239" y="38175"/>
                  <a:pt x="828873" y="28695"/>
                  <a:pt x="806334" y="24938"/>
                </a:cubicBezTo>
                <a:cubicBezTo>
                  <a:pt x="687329" y="5103"/>
                  <a:pt x="835602" y="29119"/>
                  <a:pt x="689956" y="8313"/>
                </a:cubicBezTo>
                <a:cubicBezTo>
                  <a:pt x="673271" y="5929"/>
                  <a:pt x="656705" y="2771"/>
                  <a:pt x="640080" y="0"/>
                </a:cubicBezTo>
                <a:cubicBezTo>
                  <a:pt x="579120" y="2771"/>
                  <a:pt x="517876" y="1812"/>
                  <a:pt x="457200" y="8313"/>
                </a:cubicBezTo>
                <a:cubicBezTo>
                  <a:pt x="439775" y="10180"/>
                  <a:pt x="424325" y="20687"/>
                  <a:pt x="407323" y="24938"/>
                </a:cubicBezTo>
                <a:cubicBezTo>
                  <a:pt x="396239" y="27709"/>
                  <a:pt x="385275" y="31010"/>
                  <a:pt x="374072" y="33251"/>
                </a:cubicBezTo>
                <a:cubicBezTo>
                  <a:pt x="337039" y="40658"/>
                  <a:pt x="318274" y="40966"/>
                  <a:pt x="282632" y="49876"/>
                </a:cubicBezTo>
                <a:cubicBezTo>
                  <a:pt x="274131" y="52001"/>
                  <a:pt x="266452" y="57915"/>
                  <a:pt x="257694" y="58189"/>
                </a:cubicBezTo>
                <a:lnTo>
                  <a:pt x="0" y="66502"/>
                </a:lnTo>
                <a:close/>
              </a:path>
            </a:pathLst>
          </a:custGeom>
          <a:solidFill>
            <a:srgbClr val="CFE4ED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solidFill>
                  <a:srgbClr val="C00000"/>
                </a:solidFill>
                <a:latin typeface="+mn-lt"/>
              </a:rPr>
              <a:t>Selbsthilfe?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15" name="Freihandform 14"/>
          <p:cNvSpPr/>
          <p:nvPr/>
        </p:nvSpPr>
        <p:spPr bwMode="auto">
          <a:xfrm rot="20434398" flipV="1">
            <a:off x="7874492" y="2449748"/>
            <a:ext cx="83127" cy="45719"/>
          </a:xfrm>
          <a:custGeom>
            <a:avLst/>
            <a:gdLst>
              <a:gd name="connsiteX0" fmla="*/ 0 w 83127"/>
              <a:gd name="connsiteY0" fmla="*/ 0 h 0"/>
              <a:gd name="connsiteX1" fmla="*/ 83127 w 8312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7">
                <a:moveTo>
                  <a:pt x="0" y="0"/>
                </a:moveTo>
                <a:lnTo>
                  <a:pt x="83127" y="0"/>
                </a:lnTo>
              </a:path>
            </a:pathLst>
          </a:cu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Freihandform 15"/>
          <p:cNvSpPr/>
          <p:nvPr/>
        </p:nvSpPr>
        <p:spPr bwMode="auto">
          <a:xfrm>
            <a:off x="7913716" y="295101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Freihandform 16"/>
          <p:cNvSpPr/>
          <p:nvPr/>
        </p:nvSpPr>
        <p:spPr bwMode="auto">
          <a:xfrm>
            <a:off x="7917396" y="2957197"/>
            <a:ext cx="50348" cy="45719"/>
          </a:xfrm>
          <a:custGeom>
            <a:avLst/>
            <a:gdLst>
              <a:gd name="connsiteX0" fmla="*/ 260 w 24938"/>
              <a:gd name="connsiteY0" fmla="*/ 315 h 14760"/>
              <a:gd name="connsiteX1" fmla="*/ 12167 w 24938"/>
              <a:gd name="connsiteY1" fmla="*/ 5077 h 14760"/>
              <a:gd name="connsiteX2" fmla="*/ 19310 w 24938"/>
              <a:gd name="connsiteY2" fmla="*/ 7458 h 14760"/>
              <a:gd name="connsiteX3" fmla="*/ 24073 w 24938"/>
              <a:gd name="connsiteY3" fmla="*/ 14602 h 14760"/>
              <a:gd name="connsiteX4" fmla="*/ 260 w 24938"/>
              <a:gd name="connsiteY4" fmla="*/ 315 h 1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8" h="14760">
                <a:moveTo>
                  <a:pt x="260" y="315"/>
                </a:moveTo>
                <a:cubicBezTo>
                  <a:pt x="-1724" y="-1273"/>
                  <a:pt x="8164" y="3576"/>
                  <a:pt x="12167" y="5077"/>
                </a:cubicBezTo>
                <a:cubicBezTo>
                  <a:pt x="14517" y="5958"/>
                  <a:pt x="17350" y="5890"/>
                  <a:pt x="19310" y="7458"/>
                </a:cubicBezTo>
                <a:cubicBezTo>
                  <a:pt x="21545" y="9246"/>
                  <a:pt x="21332" y="13780"/>
                  <a:pt x="24073" y="14602"/>
                </a:cubicBezTo>
                <a:cubicBezTo>
                  <a:pt x="30155" y="16427"/>
                  <a:pt x="2244" y="1903"/>
                  <a:pt x="260" y="315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 rot="1092724">
            <a:off x="5822154" y="115147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6600"/>
                </a:solidFill>
              </a:rPr>
              <a:t>314.939.000.000 €*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1092724">
            <a:off x="319273" y="5265171"/>
            <a:ext cx="21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6600"/>
                </a:solidFill>
              </a:rPr>
              <a:t>118.681.000.000 €*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rot="20876990">
            <a:off x="2856759" y="509753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6600"/>
                </a:solidFill>
              </a:rPr>
              <a:t>155.513.000.000 €*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rot="326441">
            <a:off x="5174993" y="502133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6600"/>
                </a:solidFill>
              </a:rPr>
              <a:t>1.924.000.000 €*</a:t>
            </a:r>
            <a:endParaRPr lang="en-GB" b="1" dirty="0">
              <a:solidFill>
                <a:srgbClr val="0066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 rot="21000947">
            <a:off x="7202150" y="322016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6600"/>
                </a:solidFill>
              </a:rPr>
              <a:t>60.000.000 €</a:t>
            </a:r>
            <a:endParaRPr lang="en-GB" b="1" dirty="0">
              <a:solidFill>
                <a:srgbClr val="006600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 bwMode="auto">
          <a:xfrm flipH="1">
            <a:off x="7971535" y="1911928"/>
            <a:ext cx="113197" cy="5606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>
            <a:stCxn id="17" idx="3"/>
          </p:cNvCxnSpPr>
          <p:nvPr/>
        </p:nvCxnSpPr>
        <p:spPr bwMode="auto">
          <a:xfrm>
            <a:off x="7965998" y="3002427"/>
            <a:ext cx="166616" cy="354283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785004" y="6573336"/>
            <a:ext cx="4517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n-lt"/>
              </a:rPr>
              <a:t>* Quelle: Statistisches Bundesamt 2014 – Gesundheitsausgaben 2013</a:t>
            </a:r>
            <a:endParaRPr lang="de-D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25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Anteil der Selbsthilfeförderung an den Gesundheitsausgaben in Mio €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284889"/>
              </p:ext>
            </p:extLst>
          </p:nvPr>
        </p:nvGraphicFramePr>
        <p:xfrm>
          <a:off x="441325" y="1881188"/>
          <a:ext cx="7596188" cy="404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6820" name="Text Box 4"/>
          <p:cNvSpPr txBox="1">
            <a:spLocks noChangeArrowheads="1"/>
          </p:cNvSpPr>
          <p:nvPr/>
        </p:nvSpPr>
        <p:spPr bwMode="auto">
          <a:xfrm>
            <a:off x="220663" y="5848350"/>
            <a:ext cx="57593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400" dirty="0">
                <a:latin typeface="Arial" pitchFamily="34" charset="0"/>
              </a:rPr>
              <a:t>* 	Schätzung auf Basis der Daten von NAKOS 2009 und NAKOS 2011</a:t>
            </a:r>
            <a:br>
              <a:rPr kumimoji="0" lang="de-DE" altLang="de-DE" sz="1400" dirty="0">
                <a:latin typeface="Arial" pitchFamily="34" charset="0"/>
              </a:rPr>
            </a:br>
            <a:r>
              <a:rPr kumimoji="0" lang="de-DE" altLang="de-DE" sz="1400" dirty="0">
                <a:latin typeface="Arial" pitchFamily="34" charset="0"/>
              </a:rPr>
              <a:t>**	</a:t>
            </a:r>
            <a:r>
              <a:rPr kumimoji="0" lang="de-DE" altLang="de-DE" sz="1400" dirty="0" smtClean="0">
                <a:latin typeface="Arial" pitchFamily="34" charset="0"/>
              </a:rPr>
              <a:t>Statistisches </a:t>
            </a:r>
            <a:r>
              <a:rPr kumimoji="0" lang="de-DE" altLang="de-DE" sz="1400" dirty="0">
                <a:latin typeface="Arial" pitchFamily="34" charset="0"/>
              </a:rPr>
              <a:t>Bundesamt </a:t>
            </a:r>
            <a:r>
              <a:rPr kumimoji="0" lang="de-DE" altLang="de-DE" sz="1400" dirty="0" smtClean="0">
                <a:latin typeface="Arial" pitchFamily="34" charset="0"/>
              </a:rPr>
              <a:t>2014 </a:t>
            </a:r>
            <a:r>
              <a:rPr kumimoji="0" lang="de-DE" altLang="de-DE" sz="1400" dirty="0">
                <a:latin typeface="Arial" pitchFamily="34" charset="0"/>
              </a:rPr>
              <a:t/>
            </a:r>
            <a:br>
              <a:rPr kumimoji="0" lang="de-DE" altLang="de-DE" sz="1400" dirty="0">
                <a:latin typeface="Arial" pitchFamily="34" charset="0"/>
              </a:rPr>
            </a:br>
            <a:r>
              <a:rPr kumimoji="0" lang="de-DE" altLang="de-DE" sz="1400" dirty="0">
                <a:latin typeface="Arial" pitchFamily="34" charset="0"/>
              </a:rPr>
              <a:t> 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EBB0-4376-435A-B8AE-99617D7288CD}" type="slidenum">
              <a:rPr lang="de-DE" altLang="de-DE" smtClean="0"/>
              <a:pPr/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10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609600"/>
            <a:ext cx="7924800" cy="1219200"/>
          </a:xfrm>
        </p:spPr>
        <p:txBody>
          <a:bodyPr/>
          <a:lstStyle/>
          <a:p>
            <a:r>
              <a:rPr lang="de-DE" altLang="de-DE"/>
              <a:t>Oder: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905000"/>
            <a:ext cx="8647112" cy="4572000"/>
          </a:xfrm>
        </p:spPr>
        <p:txBody>
          <a:bodyPr/>
          <a:lstStyle/>
          <a:p>
            <a:pPr>
              <a:buFont typeface="Calibri" pitchFamily="34" charset="0"/>
              <a:buNone/>
              <a:tabLst>
                <a:tab pos="6551613" algn="r"/>
              </a:tabLst>
            </a:pPr>
            <a:endParaRPr lang="de-DE" altLang="de-DE" dirty="0"/>
          </a:p>
          <a:p>
            <a:pPr>
              <a:buFont typeface="Calibri" pitchFamily="34" charset="0"/>
              <a:buNone/>
              <a:tabLst>
                <a:tab pos="6551613" algn="r"/>
              </a:tabLst>
            </a:pPr>
            <a:endParaRPr lang="de-DE" altLang="de-DE" dirty="0"/>
          </a:p>
          <a:p>
            <a:pPr>
              <a:buFont typeface="Calibri" pitchFamily="34" charset="0"/>
              <a:buNone/>
              <a:tabLst>
                <a:tab pos="6551613" algn="r"/>
              </a:tabLst>
            </a:pPr>
            <a:r>
              <a:rPr lang="de-DE" altLang="de-DE" dirty="0"/>
              <a:t>Selbsthilfeförderung </a:t>
            </a:r>
            <a:r>
              <a:rPr lang="de-DE" altLang="de-DE" dirty="0" smtClean="0"/>
              <a:t>2013*</a:t>
            </a:r>
            <a:r>
              <a:rPr lang="de-DE" altLang="de-DE" dirty="0"/>
              <a:t>	</a:t>
            </a:r>
            <a:r>
              <a:rPr lang="de-DE" altLang="de-DE" dirty="0" smtClean="0"/>
              <a:t>60 </a:t>
            </a:r>
            <a:r>
              <a:rPr lang="de-DE" altLang="de-DE" dirty="0" err="1" smtClean="0"/>
              <a:t>Mio</a:t>
            </a:r>
            <a:r>
              <a:rPr lang="de-DE" altLang="de-DE" dirty="0" smtClean="0"/>
              <a:t> </a:t>
            </a:r>
            <a:r>
              <a:rPr lang="de-DE" altLang="de-DE" dirty="0"/>
              <a:t>€</a:t>
            </a:r>
          </a:p>
          <a:p>
            <a:pPr>
              <a:buFont typeface="Calibri" pitchFamily="34" charset="0"/>
              <a:buNone/>
              <a:tabLst>
                <a:tab pos="6551613" algn="r"/>
              </a:tabLst>
            </a:pPr>
            <a:r>
              <a:rPr lang="de-DE" altLang="de-DE" dirty="0"/>
              <a:t>Gesundheitsausgaben </a:t>
            </a:r>
            <a:r>
              <a:rPr lang="de-DE" altLang="de-DE" dirty="0" smtClean="0"/>
              <a:t>2013**    </a:t>
            </a:r>
            <a:r>
              <a:rPr lang="de-DE" altLang="de-DE" dirty="0"/>
              <a:t>	</a:t>
            </a:r>
            <a:r>
              <a:rPr lang="de-DE" altLang="de-DE" dirty="0" smtClean="0"/>
              <a:t>315.000 </a:t>
            </a:r>
            <a:r>
              <a:rPr lang="de-DE" altLang="de-DE" dirty="0" err="1"/>
              <a:t>Mio</a:t>
            </a:r>
            <a:r>
              <a:rPr lang="de-DE" altLang="de-DE" dirty="0"/>
              <a:t> €</a:t>
            </a:r>
          </a:p>
          <a:p>
            <a:pPr>
              <a:buFont typeface="Calibri" pitchFamily="34" charset="0"/>
              <a:buNone/>
              <a:tabLst>
                <a:tab pos="6551613" algn="r"/>
              </a:tabLst>
            </a:pPr>
            <a:endParaRPr lang="de-DE" altLang="de-DE" dirty="0"/>
          </a:p>
          <a:p>
            <a:pPr>
              <a:buFont typeface="Calibri" pitchFamily="34" charset="0"/>
              <a:buNone/>
              <a:tabLst>
                <a:tab pos="6551613" algn="r"/>
              </a:tabLst>
            </a:pPr>
            <a:endParaRPr lang="de-DE" altLang="de-DE" dirty="0"/>
          </a:p>
          <a:p>
            <a:pPr>
              <a:buFont typeface="Calibri" pitchFamily="34" charset="0"/>
              <a:buNone/>
              <a:tabLst>
                <a:tab pos="6551613" algn="r"/>
              </a:tabLst>
            </a:pPr>
            <a:endParaRPr lang="de-DE" altLang="de-DE" dirty="0">
              <a:solidFill>
                <a:srgbClr val="990033"/>
              </a:solidFill>
            </a:endParaRPr>
          </a:p>
        </p:txBody>
      </p:sp>
      <p:sp>
        <p:nvSpPr>
          <p:cNvPr id="1188868" name="Text Box 4"/>
          <p:cNvSpPr txBox="1">
            <a:spLocks noChangeArrowheads="1"/>
          </p:cNvSpPr>
          <p:nvPr/>
        </p:nvSpPr>
        <p:spPr bwMode="auto">
          <a:xfrm>
            <a:off x="4368800" y="298291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/>
              <a:t>=</a:t>
            </a:r>
          </a:p>
        </p:txBody>
      </p:sp>
      <p:sp>
        <p:nvSpPr>
          <p:cNvPr id="1188869" name="Text Box 5"/>
          <p:cNvSpPr txBox="1">
            <a:spLocks noChangeArrowheads="1"/>
          </p:cNvSpPr>
          <p:nvPr/>
        </p:nvSpPr>
        <p:spPr bwMode="auto">
          <a:xfrm>
            <a:off x="7059613" y="2982913"/>
            <a:ext cx="1579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dirty="0"/>
              <a:t>= </a:t>
            </a:r>
            <a:r>
              <a:rPr lang="de-DE" altLang="de-DE" sz="2400" dirty="0" smtClean="0">
                <a:solidFill>
                  <a:srgbClr val="990033"/>
                </a:solidFill>
              </a:rPr>
              <a:t>0,019 </a:t>
            </a:r>
            <a:r>
              <a:rPr lang="de-DE" altLang="de-DE" sz="2400" dirty="0">
                <a:solidFill>
                  <a:srgbClr val="990033"/>
                </a:solidFill>
              </a:rPr>
              <a:t>%</a:t>
            </a:r>
          </a:p>
        </p:txBody>
      </p:sp>
      <p:sp>
        <p:nvSpPr>
          <p:cNvPr id="1188870" name="Line 6"/>
          <p:cNvSpPr>
            <a:spLocks noChangeShapeType="1"/>
          </p:cNvSpPr>
          <p:nvPr/>
        </p:nvSpPr>
        <p:spPr bwMode="auto">
          <a:xfrm>
            <a:off x="279400" y="3249613"/>
            <a:ext cx="387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8871" name="Line 7"/>
          <p:cNvSpPr>
            <a:spLocks noChangeShapeType="1"/>
          </p:cNvSpPr>
          <p:nvPr/>
        </p:nvSpPr>
        <p:spPr bwMode="auto">
          <a:xfrm>
            <a:off x="4940300" y="3254375"/>
            <a:ext cx="1925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8872" name="Text Box 8"/>
          <p:cNvSpPr txBox="1">
            <a:spLocks noChangeArrowheads="1"/>
          </p:cNvSpPr>
          <p:nvPr/>
        </p:nvSpPr>
        <p:spPr bwMode="auto">
          <a:xfrm>
            <a:off x="220663" y="5848350"/>
            <a:ext cx="57593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400" dirty="0">
                <a:latin typeface="Arial" pitchFamily="34" charset="0"/>
              </a:rPr>
              <a:t>* 	Schätzung auf Basis der Daten von NAKOS 2009 und NAKOS 2011</a:t>
            </a:r>
            <a:br>
              <a:rPr kumimoji="0" lang="de-DE" altLang="de-DE" sz="1400" dirty="0">
                <a:latin typeface="Arial" pitchFamily="34" charset="0"/>
              </a:rPr>
            </a:br>
            <a:r>
              <a:rPr kumimoji="0" lang="de-DE" altLang="de-DE" sz="1400" dirty="0">
                <a:latin typeface="Arial" pitchFamily="34" charset="0"/>
              </a:rPr>
              <a:t>**	</a:t>
            </a:r>
            <a:r>
              <a:rPr kumimoji="0" lang="de-DE" altLang="de-DE" sz="1400" dirty="0" smtClean="0">
                <a:latin typeface="Arial" pitchFamily="34" charset="0"/>
              </a:rPr>
              <a:t>Statistisches </a:t>
            </a:r>
            <a:r>
              <a:rPr kumimoji="0" lang="de-DE" altLang="de-DE" sz="1400" dirty="0">
                <a:latin typeface="Arial" pitchFamily="34" charset="0"/>
              </a:rPr>
              <a:t>Bundesamt </a:t>
            </a:r>
            <a:r>
              <a:rPr kumimoji="0" lang="de-DE" altLang="de-DE" sz="1400" dirty="0" smtClean="0">
                <a:latin typeface="Arial" pitchFamily="34" charset="0"/>
              </a:rPr>
              <a:t>2014</a:t>
            </a:r>
            <a:endParaRPr kumimoji="0" lang="de-DE" altLang="de-DE" sz="1400" dirty="0">
              <a:latin typeface="Arial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44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94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Oder (</a:t>
            </a:r>
            <a:r>
              <a:rPr lang="en-GB" dirty="0" err="1" smtClean="0"/>
              <a:t>noch</a:t>
            </a:r>
            <a:r>
              <a:rPr lang="en-GB" dirty="0" smtClean="0"/>
              <a:t> </a:t>
            </a:r>
            <a:r>
              <a:rPr lang="en-GB" dirty="0" err="1" smtClean="0"/>
              <a:t>polemischer</a:t>
            </a:r>
            <a:r>
              <a:rPr lang="en-GB" dirty="0" smtClean="0"/>
              <a:t>) so: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45</a:t>
            </a:fld>
            <a:endParaRPr lang="de-DE" altLang="de-DE"/>
          </a:p>
        </p:txBody>
      </p:sp>
      <p:pic>
        <p:nvPicPr>
          <p:cNvPr id="1026" name="Picture 2" descr="http://www.ausberlin.de/images/product_images/popup_images/57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406">
            <a:off x="506382" y="2529786"/>
            <a:ext cx="4870089" cy="27150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d/d9/2_euro_c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17" y="3054750"/>
            <a:ext cx="966098" cy="96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814209" y="2847711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GB" sz="7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7200">
                <a:solidFill>
                  <a:srgbClr val="990033"/>
                </a:solidFill>
                <a:latin typeface="Algerian" pitchFamily="82" charset="0"/>
              </a:rPr>
              <a:t>?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332038"/>
            <a:ext cx="52387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46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60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Summe der finanziellen Mittel </a:t>
            </a:r>
            <a:br>
              <a:rPr lang="de-DE" dirty="0" smtClean="0"/>
            </a:br>
            <a:r>
              <a:rPr lang="de-DE" dirty="0" smtClean="0"/>
              <a:t>in den letzten 12 Monaten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844824"/>
            <a:ext cx="7924800" cy="4752528"/>
          </a:xfrm>
        </p:spPr>
        <p:txBody>
          <a:bodyPr/>
          <a:lstStyle/>
          <a:p>
            <a:r>
              <a:rPr lang="de-DE" b="1" dirty="0" smtClean="0"/>
              <a:t>SHO:</a:t>
            </a:r>
          </a:p>
          <a:p>
            <a:pPr lvl="1"/>
            <a:r>
              <a:rPr lang="de-DE" sz="2400" dirty="0" smtClean="0"/>
              <a:t>im Durchschnitt 220.000 €</a:t>
            </a:r>
          </a:p>
          <a:p>
            <a:pPr lvl="1"/>
            <a:r>
              <a:rPr lang="de-DE" sz="2400" dirty="0" smtClean="0"/>
              <a:t>davon 80.000 € aus Mitgliedsbeiträgen</a:t>
            </a:r>
          </a:p>
          <a:p>
            <a:pPr lvl="1"/>
            <a:r>
              <a:rPr lang="de-DE" sz="2400" dirty="0" smtClean="0"/>
              <a:t>Für (nur) etwas mehr als einem Drittel der SHO ist der Bedarf damit gedeckt.</a:t>
            </a:r>
          </a:p>
          <a:p>
            <a:pPr lvl="1"/>
            <a:endParaRPr lang="de-DE" dirty="0" smtClean="0"/>
          </a:p>
          <a:p>
            <a:r>
              <a:rPr lang="de-DE" b="1" dirty="0" smtClean="0"/>
              <a:t>SHG:</a:t>
            </a:r>
          </a:p>
          <a:p>
            <a:pPr lvl="1"/>
            <a:r>
              <a:rPr lang="de-DE" sz="2400" dirty="0" smtClean="0"/>
              <a:t>im Durchschnitt 1.760 €</a:t>
            </a:r>
          </a:p>
          <a:p>
            <a:pPr lvl="1"/>
            <a:r>
              <a:rPr lang="de-DE" sz="2400" dirty="0" smtClean="0"/>
              <a:t>davon 390 € nur aus Beiträgen der Mitglieder </a:t>
            </a:r>
          </a:p>
          <a:p>
            <a:pPr lvl="1"/>
            <a:r>
              <a:rPr lang="de-DE" sz="2400" dirty="0" smtClean="0"/>
              <a:t>Für (immerhin) ca. zwei Drittel der SHG ist der Bedarf damit gedeckt.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4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„Reichen </a:t>
            </a:r>
            <a:r>
              <a:rPr lang="de-DE" dirty="0"/>
              <a:t>die zur Verfügung stehenden Mittel für Ihre SHO aus</a:t>
            </a:r>
            <a:r>
              <a:rPr lang="de-DE" dirty="0" smtClean="0"/>
              <a:t>?“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49B1-688C-4404-873F-12220DDB2A4B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797290"/>
              </p:ext>
            </p:extLst>
          </p:nvPr>
        </p:nvGraphicFramePr>
        <p:xfrm>
          <a:off x="611560" y="2564904"/>
          <a:ext cx="7920880" cy="385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 rot="21362794">
            <a:off x="3143001" y="3855801"/>
            <a:ext cx="4113627" cy="2554545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Das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sieht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bei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den SHG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besser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</a:p>
          <a:p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aus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,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aber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vielleicht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haben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die </a:t>
            </a:r>
          </a:p>
          <a:p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sich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ja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auch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weniger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Verant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- </a:t>
            </a:r>
          </a:p>
          <a:p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wortung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gegenüber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anderen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</a:t>
            </a:r>
          </a:p>
          <a:p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“</a:t>
            </a:r>
            <a:r>
              <a:rPr lang="en-GB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aufgebürdet</a:t>
            </a:r>
            <a:r>
              <a:rPr lang="en-GB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”?</a:t>
            </a:r>
            <a:endParaRPr lang="en-GB" sz="32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Nutzen und volkswirtschaftlicher Stellenwert der Selbsthilfe im Licht der Selbsthilfeförderung</a:t>
            </a:r>
          </a:p>
        </p:txBody>
      </p:sp>
      <p:sp>
        <p:nvSpPr>
          <p:cNvPr id="1028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29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Zeiten des Umbruchs!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1144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743075"/>
            <a:ext cx="6013450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91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pic>
        <p:nvPicPr>
          <p:cNvPr id="557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092200"/>
            <a:ext cx="8458200" cy="5105400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50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94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1338" y="2435225"/>
            <a:ext cx="8178800" cy="3771900"/>
          </a:xfrm>
          <a:solidFill>
            <a:srgbClr val="CCCCFF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de-DE" altLang="de-DE" sz="400" b="1"/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30000"/>
              </a:spcAft>
              <a:buClr>
                <a:srgbClr val="FF9900"/>
              </a:buClr>
              <a:buSzTx/>
              <a:buFont typeface="Wingdings" pitchFamily="2" charset="2"/>
              <a:buChar char="n"/>
            </a:pPr>
            <a:r>
              <a:rPr lang="de-DE" altLang="de-DE" sz="1600" b="1"/>
              <a:t>Ergebnisse der Hamburger Befragung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>
                <a:srgbClr val="FF9900"/>
              </a:buClr>
              <a:buSzTx/>
              <a:buFont typeface="Wingdings" pitchFamily="2" charset="2"/>
              <a:buChar char="w"/>
            </a:pPr>
            <a:r>
              <a:rPr lang="de-DE" altLang="de-DE" sz="1400" b="1">
                <a:sym typeface="Symbol" pitchFamily="18" charset="2"/>
              </a:rPr>
              <a:t> </a:t>
            </a:r>
            <a:r>
              <a:rPr lang="de-DE" altLang="de-DE" sz="1400" b="1"/>
              <a:t>Stunden pro teilnehmendes Mitglied pro Monat: </a:t>
            </a:r>
            <a:r>
              <a:rPr lang="de-DE" altLang="de-DE" sz="1400" b="1">
                <a:solidFill>
                  <a:srgbClr val="FF9900"/>
                </a:solidFill>
              </a:rPr>
              <a:t>10 Std.</a:t>
            </a:r>
            <a:r>
              <a:rPr lang="de-DE" altLang="de-DE" sz="1400" b="1"/>
              <a:t> (n=271)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w"/>
            </a:pPr>
            <a:r>
              <a:rPr lang="de-DE" altLang="de-DE" sz="1400" b="1"/>
              <a:t>Summe (Anzahl teil. Mitgl. x Stunden / Monat): </a:t>
            </a:r>
            <a:r>
              <a:rPr lang="de-DE" altLang="de-DE" sz="1400" b="1">
                <a:solidFill>
                  <a:srgbClr val="FF9900"/>
                </a:solidFill>
              </a:rPr>
              <a:t>50.864 Std.</a:t>
            </a:r>
            <a:r>
              <a:rPr lang="de-DE" altLang="de-DE" sz="1400" b="1"/>
              <a:t> (n=266)</a:t>
            </a:r>
          </a:p>
          <a:p>
            <a:pPr>
              <a:lnSpc>
                <a:spcPct val="80000"/>
              </a:lnSpc>
              <a:spcBef>
                <a:spcPct val="100000"/>
              </a:spcBef>
              <a:spcAft>
                <a:spcPct val="30000"/>
              </a:spcAft>
              <a:buClr>
                <a:srgbClr val="FF9900"/>
              </a:buClr>
              <a:buSzTx/>
              <a:buFont typeface="Wingdings" pitchFamily="2" charset="2"/>
              <a:buBlip>
                <a:blip r:embed="rId3"/>
              </a:buBlip>
            </a:pPr>
            <a:r>
              <a:rPr lang="de-DE" altLang="de-DE" sz="1600" b="1"/>
              <a:t>Beitrag zur Wertschöpfung nach Wilkens (2002) =   Gesamtstunden x 0,755 Produktivitätsfaktor x 8 EUR 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>
                <a:srgbClr val="FF9900"/>
              </a:buClr>
              <a:buSzTx/>
              <a:buFont typeface="Wingdings" pitchFamily="2" charset="2"/>
              <a:buChar char="w"/>
            </a:pPr>
            <a:r>
              <a:rPr lang="de-DE" altLang="de-DE" sz="1400" b="1"/>
              <a:t>Teilnehmende Mitgl. bei 266 Gruppen:                </a:t>
            </a:r>
            <a:r>
              <a:rPr lang="de-DE" altLang="de-DE" sz="1400" b="1">
                <a:solidFill>
                  <a:srgbClr val="FF9900"/>
                </a:solidFill>
              </a:rPr>
              <a:t>307.218 EUR / Monat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>
                <a:srgbClr val="FF9900"/>
              </a:buClr>
              <a:buSzTx/>
              <a:buFont typeface="Wingdings" pitchFamily="2" charset="2"/>
              <a:buChar char="w"/>
            </a:pPr>
            <a:r>
              <a:rPr lang="de-DE" altLang="de-DE" sz="1400" b="1"/>
              <a:t>Teilnehmende Mitgl. bei 1.500 Gruppen:          </a:t>
            </a:r>
            <a:r>
              <a:rPr lang="de-DE" altLang="de-DE" sz="1400" b="1" u="sng">
                <a:solidFill>
                  <a:srgbClr val="FF0000"/>
                </a:solidFill>
              </a:rPr>
              <a:t>1.732.243 EUR / Monat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>
                <a:srgbClr val="FF9900"/>
              </a:buClr>
              <a:buSzTx/>
              <a:buFont typeface="Wingdings" pitchFamily="2" charset="2"/>
              <a:buChar char="w"/>
            </a:pPr>
            <a:r>
              <a:rPr lang="de-DE" altLang="de-DE" sz="1400" b="1"/>
              <a:t>Teilnehmende Mitgl. bei 70.000 Gruppen:    </a:t>
            </a:r>
            <a:r>
              <a:rPr lang="de-DE" altLang="de-DE" sz="1400" b="1" u="sng">
                <a:solidFill>
                  <a:srgbClr val="FF0000"/>
                </a:solidFill>
              </a:rPr>
              <a:t>81 Millionen EUR / Monat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30000"/>
              </a:spcAft>
              <a:buClr>
                <a:srgbClr val="FF9900"/>
              </a:buClr>
              <a:buSzTx/>
              <a:buFont typeface="Wingdings" pitchFamily="2" charset="2"/>
              <a:buChar char="w"/>
            </a:pPr>
            <a:endParaRPr lang="de-DE" altLang="de-DE" sz="1400" b="1" u="sng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100000"/>
              </a:spcBef>
              <a:spcAft>
                <a:spcPct val="30000"/>
              </a:spcAft>
              <a:buClr>
                <a:srgbClr val="FF9900"/>
              </a:buClr>
              <a:buSzTx/>
              <a:buFont typeface="Wingdings" pitchFamily="2" charset="2"/>
              <a:buBlip>
                <a:blip r:embed="rId3"/>
              </a:buBlip>
            </a:pPr>
            <a:r>
              <a:rPr lang="en-US" altLang="de-DE" sz="1600" b="1"/>
              <a:t>Andere Schätzungen gehen bis zu 2 Mrd € / Jahr (bundesweit) </a:t>
            </a:r>
            <a:br>
              <a:rPr lang="en-US" altLang="de-DE" sz="1600" b="1"/>
            </a:br>
            <a:r>
              <a:rPr lang="en-US" altLang="de-DE" sz="1600" b="1"/>
              <a:t/>
            </a:r>
            <a:br>
              <a:rPr lang="en-US" altLang="de-DE" sz="1600" b="1"/>
            </a:br>
            <a:r>
              <a:rPr lang="en-US" altLang="de-DE" sz="1600" b="1"/>
              <a:t>(Gesundheitsbericht Deutschland 2006, S. 211)</a:t>
            </a:r>
            <a:endParaRPr lang="de-DE" altLang="de-DE" sz="1600" b="1" u="sng">
              <a:solidFill>
                <a:srgbClr val="FF0000"/>
              </a:solidFill>
            </a:endParaRP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1143000" y="2738438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57225"/>
            <a:ext cx="9144000" cy="1646238"/>
          </a:xfrm>
        </p:spPr>
        <p:txBody>
          <a:bodyPr/>
          <a:lstStyle/>
          <a:p>
            <a:r>
              <a:rPr lang="de-DE" altLang="de-DE" sz="2400"/>
              <a:t>Berechnungen zur </a:t>
            </a:r>
            <a:r>
              <a:rPr lang="de-DE" altLang="de-DE" sz="2400">
                <a:solidFill>
                  <a:srgbClr val="A50021"/>
                </a:solidFill>
              </a:rPr>
              <a:t>Wertschöpfung</a:t>
            </a:r>
            <a:r>
              <a:rPr lang="de-DE" altLang="de-DE" sz="2400"/>
              <a:t> der Selbsthilfe-Zusammenschlüsse auf Basis der Hamburger Selbsthilfegruppen</a:t>
            </a:r>
            <a:br>
              <a:rPr lang="de-DE" altLang="de-DE" sz="2400"/>
            </a:br>
            <a:r>
              <a:rPr lang="de-DE" altLang="de-DE" sz="2400"/>
              <a:t> </a:t>
            </a:r>
            <a:r>
              <a:rPr lang="de-DE" altLang="de-DE" sz="1800"/>
              <a:t>Engagement der </a:t>
            </a:r>
            <a:r>
              <a:rPr lang="de-DE" altLang="de-DE" sz="1800" u="sng"/>
              <a:t>teilnehmenden / aktiven</a:t>
            </a:r>
            <a:r>
              <a:rPr lang="de-DE" altLang="de-DE" sz="1800"/>
              <a:t> Mitglieder </a:t>
            </a:r>
            <a:br>
              <a:rPr lang="de-DE" altLang="de-DE" sz="1800"/>
            </a:br>
            <a:r>
              <a:rPr lang="de-DE" altLang="de-DE" sz="1800"/>
              <a:t>für Selbsthilfeaktivitäten pro Monat</a:t>
            </a:r>
          </a:p>
        </p:txBody>
      </p:sp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681038" y="4945063"/>
            <a:ext cx="8170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de-DE" altLang="de-DE" b="1" i="1">
                <a:latin typeface="Times New Roman" pitchFamily="18" charset="0"/>
              </a:rPr>
              <a:t>Annahme: Bei allen Gruppen werden 10 Std. pro aktivem Mitglied geleistet.</a:t>
            </a:r>
          </a:p>
        </p:txBody>
      </p:sp>
      <p:grpSp>
        <p:nvGrpSpPr>
          <p:cNvPr id="1130502" name="Group 6"/>
          <p:cNvGrpSpPr>
            <a:grpSpLocks/>
          </p:cNvGrpSpPr>
          <p:nvPr/>
        </p:nvGrpSpPr>
        <p:grpSpPr bwMode="auto">
          <a:xfrm>
            <a:off x="971550" y="5329238"/>
            <a:ext cx="5446713" cy="763587"/>
            <a:chOff x="612" y="3357"/>
            <a:chExt cx="3431" cy="481"/>
          </a:xfrm>
        </p:grpSpPr>
        <p:sp>
          <p:nvSpPr>
            <p:cNvPr id="1130503" name="Oval 7"/>
            <p:cNvSpPr>
              <a:spLocks noChangeArrowheads="1"/>
            </p:cNvSpPr>
            <p:nvPr/>
          </p:nvSpPr>
          <p:spPr bwMode="auto">
            <a:xfrm>
              <a:off x="2098" y="3357"/>
              <a:ext cx="1945" cy="267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30504" name="Line 8"/>
            <p:cNvSpPr>
              <a:spLocks noChangeShapeType="1"/>
            </p:cNvSpPr>
            <p:nvPr/>
          </p:nvSpPr>
          <p:spPr bwMode="auto">
            <a:xfrm>
              <a:off x="612" y="3838"/>
              <a:ext cx="2404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51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3064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Fazit</a:t>
            </a:r>
            <a:endParaRPr lang="de-DE" altLang="de-DE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3" name="Picture 5" descr="Zumutung 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954213"/>
            <a:ext cx="49784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52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Fazit</a:t>
            </a:r>
            <a:endParaRPr lang="de-DE" altLang="de-DE" dirty="0"/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smtClean="0"/>
              <a:t>4. Säule? – Klingt wertschätzend, bedeutsam und anerkennend, ist aber in seiner begrifflichen Logik inkongruent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Gemeinschaftliche Selbsthilfe leistet gesellschaftliche Unterstützung weit über ihre eigene Mitglieder hinaus und ist von nahezu unschätzbarem Wert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Die Spielarten der Selbsthilfe befinden sich im Wandel, die Bedeutung der Selbsthilfe als solche wird jedoch weiter steigen (demografischer Wandel, steigende Pflegebedarfe)</a:t>
            </a:r>
          </a:p>
          <a:p>
            <a:pPr marL="361950" indent="-361950">
              <a:lnSpc>
                <a:spcPct val="90000"/>
              </a:lnSpc>
              <a:buNone/>
            </a:pPr>
            <a:r>
              <a:rPr lang="de-DE" altLang="de-DE" b="1" dirty="0" smtClean="0">
                <a:solidFill>
                  <a:srgbClr val="002060"/>
                </a:solidFill>
              </a:rPr>
              <a:t>-&gt;</a:t>
            </a:r>
            <a:r>
              <a:rPr lang="de-DE" altLang="de-DE" dirty="0" smtClean="0"/>
              <a:t> 	Steuern </a:t>
            </a:r>
            <a:r>
              <a:rPr lang="de-DE" altLang="de-DE" dirty="0"/>
              <a:t>wir auf eine Entwicklung zu vom freiwilligen </a:t>
            </a:r>
            <a:r>
              <a:rPr lang="de-DE" altLang="de-DE" dirty="0" err="1"/>
              <a:t>Freiwilligen</a:t>
            </a:r>
            <a:r>
              <a:rPr lang="de-DE" altLang="de-DE" dirty="0"/>
              <a:t> Engagement zum gesellschaftlich und politisch genötigten Freiwilligen Engagement</a:t>
            </a:r>
            <a:r>
              <a:rPr lang="de-DE" altLang="de-DE" dirty="0" smtClean="0"/>
              <a:t>?</a:t>
            </a:r>
          </a:p>
          <a:p>
            <a:pPr>
              <a:lnSpc>
                <a:spcPct val="90000"/>
              </a:lnSpc>
            </a:pPr>
            <a:endParaRPr lang="de-DE" altLang="de-DE" dirty="0" smtClean="0"/>
          </a:p>
          <a:p>
            <a:pPr>
              <a:lnSpc>
                <a:spcPct val="90000"/>
              </a:lnSpc>
            </a:pPr>
            <a:endParaRPr lang="de-DE" altLang="de-DE" dirty="0" smtClean="0"/>
          </a:p>
          <a:p>
            <a:pPr>
              <a:lnSpc>
                <a:spcPct val="90000"/>
              </a:lnSpc>
            </a:pPr>
            <a:endParaRPr lang="de-DE" alt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53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70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6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altLang="de-DE" dirty="0"/>
              <a:t>… und immer wieder </a:t>
            </a:r>
            <a:r>
              <a:rPr lang="de-DE" altLang="de-DE" dirty="0" smtClean="0"/>
              <a:t>bleibt die </a:t>
            </a:r>
            <a:r>
              <a:rPr lang="de-DE" altLang="de-DE" dirty="0"/>
              <a:t>Dauerfrage: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973263"/>
            <a:ext cx="7924800" cy="4572000"/>
          </a:xfrm>
        </p:spPr>
        <p:txBody>
          <a:bodyPr/>
          <a:lstStyle/>
          <a:p>
            <a:pPr algn="ctr">
              <a:buFont typeface="Calibri" pitchFamily="34" charset="0"/>
              <a:buNone/>
            </a:pPr>
            <a:r>
              <a:rPr lang="de-DE" altLang="de-DE" sz="7200" b="1" dirty="0">
                <a:solidFill>
                  <a:srgbClr val="FF0000"/>
                </a:solidFill>
              </a:rPr>
              <a:t>Was ist Selbsthilfe?</a:t>
            </a:r>
          </a:p>
        </p:txBody>
      </p:sp>
      <p:grpSp>
        <p:nvGrpSpPr>
          <p:cNvPr id="1178628" name="Group 4"/>
          <p:cNvGrpSpPr>
            <a:grpSpLocks/>
          </p:cNvGrpSpPr>
          <p:nvPr/>
        </p:nvGrpSpPr>
        <p:grpSpPr bwMode="auto">
          <a:xfrm>
            <a:off x="3629025" y="3565525"/>
            <a:ext cx="2273300" cy="2601913"/>
            <a:chOff x="1781" y="693"/>
            <a:chExt cx="2204" cy="3335"/>
          </a:xfrm>
        </p:grpSpPr>
        <p:sp>
          <p:nvSpPr>
            <p:cNvPr id="1178629" name="Freeform 5"/>
            <p:cNvSpPr>
              <a:spLocks/>
            </p:cNvSpPr>
            <p:nvPr/>
          </p:nvSpPr>
          <p:spPr bwMode="auto">
            <a:xfrm>
              <a:off x="1781" y="693"/>
              <a:ext cx="2204" cy="2476"/>
            </a:xfrm>
            <a:custGeom>
              <a:avLst/>
              <a:gdLst>
                <a:gd name="T0" fmla="*/ 727 w 2204"/>
                <a:gd name="T1" fmla="*/ 923 h 2476"/>
                <a:gd name="T2" fmla="*/ 579 w 2204"/>
                <a:gd name="T3" fmla="*/ 956 h 2476"/>
                <a:gd name="T4" fmla="*/ 406 w 2204"/>
                <a:gd name="T5" fmla="*/ 968 h 2476"/>
                <a:gd name="T6" fmla="*/ 284 w 2204"/>
                <a:gd name="T7" fmla="*/ 956 h 2476"/>
                <a:gd name="T8" fmla="*/ 148 w 2204"/>
                <a:gd name="T9" fmla="*/ 911 h 2476"/>
                <a:gd name="T10" fmla="*/ 62 w 2204"/>
                <a:gd name="T11" fmla="*/ 799 h 2476"/>
                <a:gd name="T12" fmla="*/ 13 w 2204"/>
                <a:gd name="T13" fmla="*/ 687 h 2476"/>
                <a:gd name="T14" fmla="*/ 0 w 2204"/>
                <a:gd name="T15" fmla="*/ 552 h 2476"/>
                <a:gd name="T16" fmla="*/ 37 w 2204"/>
                <a:gd name="T17" fmla="*/ 439 h 2476"/>
                <a:gd name="T18" fmla="*/ 99 w 2204"/>
                <a:gd name="T19" fmla="*/ 315 h 2476"/>
                <a:gd name="T20" fmla="*/ 197 w 2204"/>
                <a:gd name="T21" fmla="*/ 236 h 2476"/>
                <a:gd name="T22" fmla="*/ 321 w 2204"/>
                <a:gd name="T23" fmla="*/ 169 h 2476"/>
                <a:gd name="T24" fmla="*/ 443 w 2204"/>
                <a:gd name="T25" fmla="*/ 101 h 2476"/>
                <a:gd name="T26" fmla="*/ 579 w 2204"/>
                <a:gd name="T27" fmla="*/ 57 h 2476"/>
                <a:gd name="T28" fmla="*/ 714 w 2204"/>
                <a:gd name="T29" fmla="*/ 23 h 2476"/>
                <a:gd name="T30" fmla="*/ 899 w 2204"/>
                <a:gd name="T31" fmla="*/ 0 h 2476"/>
                <a:gd name="T32" fmla="*/ 1083 w 2204"/>
                <a:gd name="T33" fmla="*/ 0 h 2476"/>
                <a:gd name="T34" fmla="*/ 1268 w 2204"/>
                <a:gd name="T35" fmla="*/ 45 h 2476"/>
                <a:gd name="T36" fmla="*/ 1415 w 2204"/>
                <a:gd name="T37" fmla="*/ 91 h 2476"/>
                <a:gd name="T38" fmla="*/ 1612 w 2204"/>
                <a:gd name="T39" fmla="*/ 169 h 2476"/>
                <a:gd name="T40" fmla="*/ 1760 w 2204"/>
                <a:gd name="T41" fmla="*/ 259 h 2476"/>
                <a:gd name="T42" fmla="*/ 1908 w 2204"/>
                <a:gd name="T43" fmla="*/ 349 h 2476"/>
                <a:gd name="T44" fmla="*/ 2030 w 2204"/>
                <a:gd name="T45" fmla="*/ 428 h 2476"/>
                <a:gd name="T46" fmla="*/ 2104 w 2204"/>
                <a:gd name="T47" fmla="*/ 529 h 2476"/>
                <a:gd name="T48" fmla="*/ 2153 w 2204"/>
                <a:gd name="T49" fmla="*/ 664 h 2476"/>
                <a:gd name="T50" fmla="*/ 2190 w 2204"/>
                <a:gd name="T51" fmla="*/ 810 h 2476"/>
                <a:gd name="T52" fmla="*/ 2203 w 2204"/>
                <a:gd name="T53" fmla="*/ 934 h 2476"/>
                <a:gd name="T54" fmla="*/ 2190 w 2204"/>
                <a:gd name="T55" fmla="*/ 1069 h 2476"/>
                <a:gd name="T56" fmla="*/ 2166 w 2204"/>
                <a:gd name="T57" fmla="*/ 1181 h 2476"/>
                <a:gd name="T58" fmla="*/ 2116 w 2204"/>
                <a:gd name="T59" fmla="*/ 1306 h 2476"/>
                <a:gd name="T60" fmla="*/ 2043 w 2204"/>
                <a:gd name="T61" fmla="*/ 1417 h 2476"/>
                <a:gd name="T62" fmla="*/ 1956 w 2204"/>
                <a:gd name="T63" fmla="*/ 1519 h 2476"/>
                <a:gd name="T64" fmla="*/ 1871 w 2204"/>
                <a:gd name="T65" fmla="*/ 1620 h 2476"/>
                <a:gd name="T66" fmla="*/ 1735 w 2204"/>
                <a:gd name="T67" fmla="*/ 1687 h 2476"/>
                <a:gd name="T68" fmla="*/ 1600 w 2204"/>
                <a:gd name="T69" fmla="*/ 1788 h 2476"/>
                <a:gd name="T70" fmla="*/ 1465 w 2204"/>
                <a:gd name="T71" fmla="*/ 1879 h 2476"/>
                <a:gd name="T72" fmla="*/ 1354 w 2204"/>
                <a:gd name="T73" fmla="*/ 1947 h 2476"/>
                <a:gd name="T74" fmla="*/ 1231 w 2204"/>
                <a:gd name="T75" fmla="*/ 2058 h 2476"/>
                <a:gd name="T76" fmla="*/ 1144 w 2204"/>
                <a:gd name="T77" fmla="*/ 2193 h 2476"/>
                <a:gd name="T78" fmla="*/ 1120 w 2204"/>
                <a:gd name="T79" fmla="*/ 2318 h 2476"/>
                <a:gd name="T80" fmla="*/ 1070 w 2204"/>
                <a:gd name="T81" fmla="*/ 2430 h 2476"/>
                <a:gd name="T82" fmla="*/ 960 w 2204"/>
                <a:gd name="T83" fmla="*/ 2475 h 2476"/>
                <a:gd name="T84" fmla="*/ 837 w 2204"/>
                <a:gd name="T85" fmla="*/ 2453 h 2476"/>
                <a:gd name="T86" fmla="*/ 714 w 2204"/>
                <a:gd name="T87" fmla="*/ 2408 h 2476"/>
                <a:gd name="T88" fmla="*/ 566 w 2204"/>
                <a:gd name="T89" fmla="*/ 2328 h 2476"/>
                <a:gd name="T90" fmla="*/ 505 w 2204"/>
                <a:gd name="T91" fmla="*/ 2193 h 2476"/>
                <a:gd name="T92" fmla="*/ 493 w 2204"/>
                <a:gd name="T93" fmla="*/ 2070 h 2476"/>
                <a:gd name="T94" fmla="*/ 517 w 2204"/>
                <a:gd name="T95" fmla="*/ 1957 h 2476"/>
                <a:gd name="T96" fmla="*/ 591 w 2204"/>
                <a:gd name="T97" fmla="*/ 1834 h 2476"/>
                <a:gd name="T98" fmla="*/ 677 w 2204"/>
                <a:gd name="T99" fmla="*/ 1733 h 2476"/>
                <a:gd name="T100" fmla="*/ 800 w 2204"/>
                <a:gd name="T101" fmla="*/ 1654 h 2476"/>
                <a:gd name="T102" fmla="*/ 935 w 2204"/>
                <a:gd name="T103" fmla="*/ 1530 h 2476"/>
                <a:gd name="T104" fmla="*/ 1046 w 2204"/>
                <a:gd name="T105" fmla="*/ 1407 h 2476"/>
                <a:gd name="T106" fmla="*/ 1096 w 2204"/>
                <a:gd name="T107" fmla="*/ 1272 h 2476"/>
                <a:gd name="T108" fmla="*/ 1096 w 2204"/>
                <a:gd name="T109" fmla="*/ 1125 h 2476"/>
                <a:gd name="T110" fmla="*/ 1070 w 2204"/>
                <a:gd name="T111" fmla="*/ 1002 h 2476"/>
                <a:gd name="T112" fmla="*/ 972 w 2204"/>
                <a:gd name="T113" fmla="*/ 901 h 2476"/>
                <a:gd name="T114" fmla="*/ 849 w 2204"/>
                <a:gd name="T115" fmla="*/ 877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04" h="2476">
                  <a:moveTo>
                    <a:pt x="825" y="889"/>
                  </a:moveTo>
                  <a:lnTo>
                    <a:pt x="800" y="889"/>
                  </a:lnTo>
                  <a:lnTo>
                    <a:pt x="775" y="901"/>
                  </a:lnTo>
                  <a:lnTo>
                    <a:pt x="751" y="911"/>
                  </a:lnTo>
                  <a:lnTo>
                    <a:pt x="727" y="923"/>
                  </a:lnTo>
                  <a:lnTo>
                    <a:pt x="701" y="934"/>
                  </a:lnTo>
                  <a:lnTo>
                    <a:pt x="677" y="945"/>
                  </a:lnTo>
                  <a:lnTo>
                    <a:pt x="653" y="945"/>
                  </a:lnTo>
                  <a:lnTo>
                    <a:pt x="616" y="956"/>
                  </a:lnTo>
                  <a:lnTo>
                    <a:pt x="579" y="956"/>
                  </a:lnTo>
                  <a:lnTo>
                    <a:pt x="542" y="956"/>
                  </a:lnTo>
                  <a:lnTo>
                    <a:pt x="505" y="968"/>
                  </a:lnTo>
                  <a:lnTo>
                    <a:pt x="456" y="968"/>
                  </a:lnTo>
                  <a:lnTo>
                    <a:pt x="431" y="968"/>
                  </a:lnTo>
                  <a:lnTo>
                    <a:pt x="406" y="968"/>
                  </a:lnTo>
                  <a:lnTo>
                    <a:pt x="382" y="968"/>
                  </a:lnTo>
                  <a:lnTo>
                    <a:pt x="358" y="968"/>
                  </a:lnTo>
                  <a:lnTo>
                    <a:pt x="332" y="968"/>
                  </a:lnTo>
                  <a:lnTo>
                    <a:pt x="308" y="956"/>
                  </a:lnTo>
                  <a:lnTo>
                    <a:pt x="284" y="956"/>
                  </a:lnTo>
                  <a:lnTo>
                    <a:pt x="258" y="956"/>
                  </a:lnTo>
                  <a:lnTo>
                    <a:pt x="234" y="956"/>
                  </a:lnTo>
                  <a:lnTo>
                    <a:pt x="210" y="945"/>
                  </a:lnTo>
                  <a:lnTo>
                    <a:pt x="173" y="923"/>
                  </a:lnTo>
                  <a:lnTo>
                    <a:pt x="148" y="911"/>
                  </a:lnTo>
                  <a:lnTo>
                    <a:pt x="123" y="901"/>
                  </a:lnTo>
                  <a:lnTo>
                    <a:pt x="111" y="877"/>
                  </a:lnTo>
                  <a:lnTo>
                    <a:pt x="99" y="855"/>
                  </a:lnTo>
                  <a:lnTo>
                    <a:pt x="74" y="833"/>
                  </a:lnTo>
                  <a:lnTo>
                    <a:pt x="62" y="799"/>
                  </a:lnTo>
                  <a:lnTo>
                    <a:pt x="62" y="776"/>
                  </a:lnTo>
                  <a:lnTo>
                    <a:pt x="50" y="754"/>
                  </a:lnTo>
                  <a:lnTo>
                    <a:pt x="25" y="732"/>
                  </a:lnTo>
                  <a:lnTo>
                    <a:pt x="25" y="709"/>
                  </a:lnTo>
                  <a:lnTo>
                    <a:pt x="13" y="687"/>
                  </a:lnTo>
                  <a:lnTo>
                    <a:pt x="13" y="664"/>
                  </a:lnTo>
                  <a:lnTo>
                    <a:pt x="0" y="631"/>
                  </a:lnTo>
                  <a:lnTo>
                    <a:pt x="0" y="607"/>
                  </a:lnTo>
                  <a:lnTo>
                    <a:pt x="0" y="585"/>
                  </a:lnTo>
                  <a:lnTo>
                    <a:pt x="0" y="552"/>
                  </a:lnTo>
                  <a:lnTo>
                    <a:pt x="0" y="529"/>
                  </a:lnTo>
                  <a:lnTo>
                    <a:pt x="13" y="506"/>
                  </a:lnTo>
                  <a:lnTo>
                    <a:pt x="25" y="484"/>
                  </a:lnTo>
                  <a:lnTo>
                    <a:pt x="25" y="462"/>
                  </a:lnTo>
                  <a:lnTo>
                    <a:pt x="37" y="439"/>
                  </a:lnTo>
                  <a:lnTo>
                    <a:pt x="37" y="417"/>
                  </a:lnTo>
                  <a:lnTo>
                    <a:pt x="62" y="394"/>
                  </a:lnTo>
                  <a:lnTo>
                    <a:pt x="62" y="371"/>
                  </a:lnTo>
                  <a:lnTo>
                    <a:pt x="87" y="337"/>
                  </a:lnTo>
                  <a:lnTo>
                    <a:pt x="99" y="315"/>
                  </a:lnTo>
                  <a:lnTo>
                    <a:pt x="99" y="293"/>
                  </a:lnTo>
                  <a:lnTo>
                    <a:pt x="123" y="293"/>
                  </a:lnTo>
                  <a:lnTo>
                    <a:pt x="148" y="270"/>
                  </a:lnTo>
                  <a:lnTo>
                    <a:pt x="173" y="259"/>
                  </a:lnTo>
                  <a:lnTo>
                    <a:pt x="197" y="236"/>
                  </a:lnTo>
                  <a:lnTo>
                    <a:pt x="234" y="226"/>
                  </a:lnTo>
                  <a:lnTo>
                    <a:pt x="247" y="202"/>
                  </a:lnTo>
                  <a:lnTo>
                    <a:pt x="271" y="192"/>
                  </a:lnTo>
                  <a:lnTo>
                    <a:pt x="295" y="180"/>
                  </a:lnTo>
                  <a:lnTo>
                    <a:pt x="321" y="169"/>
                  </a:lnTo>
                  <a:lnTo>
                    <a:pt x="345" y="147"/>
                  </a:lnTo>
                  <a:lnTo>
                    <a:pt x="369" y="147"/>
                  </a:lnTo>
                  <a:lnTo>
                    <a:pt x="394" y="124"/>
                  </a:lnTo>
                  <a:lnTo>
                    <a:pt x="419" y="113"/>
                  </a:lnTo>
                  <a:lnTo>
                    <a:pt x="443" y="101"/>
                  </a:lnTo>
                  <a:lnTo>
                    <a:pt x="468" y="91"/>
                  </a:lnTo>
                  <a:lnTo>
                    <a:pt x="493" y="91"/>
                  </a:lnTo>
                  <a:lnTo>
                    <a:pt x="517" y="67"/>
                  </a:lnTo>
                  <a:lnTo>
                    <a:pt x="542" y="67"/>
                  </a:lnTo>
                  <a:lnTo>
                    <a:pt x="579" y="57"/>
                  </a:lnTo>
                  <a:lnTo>
                    <a:pt x="616" y="45"/>
                  </a:lnTo>
                  <a:lnTo>
                    <a:pt x="640" y="34"/>
                  </a:lnTo>
                  <a:lnTo>
                    <a:pt x="664" y="34"/>
                  </a:lnTo>
                  <a:lnTo>
                    <a:pt x="690" y="23"/>
                  </a:lnTo>
                  <a:lnTo>
                    <a:pt x="714" y="23"/>
                  </a:lnTo>
                  <a:lnTo>
                    <a:pt x="751" y="23"/>
                  </a:lnTo>
                  <a:lnTo>
                    <a:pt x="800" y="23"/>
                  </a:lnTo>
                  <a:lnTo>
                    <a:pt x="825" y="12"/>
                  </a:lnTo>
                  <a:lnTo>
                    <a:pt x="862" y="12"/>
                  </a:lnTo>
                  <a:lnTo>
                    <a:pt x="899" y="0"/>
                  </a:lnTo>
                  <a:lnTo>
                    <a:pt x="935" y="0"/>
                  </a:lnTo>
                  <a:lnTo>
                    <a:pt x="972" y="0"/>
                  </a:lnTo>
                  <a:lnTo>
                    <a:pt x="1022" y="0"/>
                  </a:lnTo>
                  <a:lnTo>
                    <a:pt x="1046" y="0"/>
                  </a:lnTo>
                  <a:lnTo>
                    <a:pt x="1083" y="0"/>
                  </a:lnTo>
                  <a:lnTo>
                    <a:pt x="1120" y="0"/>
                  </a:lnTo>
                  <a:lnTo>
                    <a:pt x="1157" y="12"/>
                  </a:lnTo>
                  <a:lnTo>
                    <a:pt x="1181" y="23"/>
                  </a:lnTo>
                  <a:lnTo>
                    <a:pt x="1218" y="23"/>
                  </a:lnTo>
                  <a:lnTo>
                    <a:pt x="1268" y="45"/>
                  </a:lnTo>
                  <a:lnTo>
                    <a:pt x="1292" y="45"/>
                  </a:lnTo>
                  <a:lnTo>
                    <a:pt x="1329" y="67"/>
                  </a:lnTo>
                  <a:lnTo>
                    <a:pt x="1354" y="67"/>
                  </a:lnTo>
                  <a:lnTo>
                    <a:pt x="1391" y="79"/>
                  </a:lnTo>
                  <a:lnTo>
                    <a:pt x="1415" y="91"/>
                  </a:lnTo>
                  <a:lnTo>
                    <a:pt x="1476" y="113"/>
                  </a:lnTo>
                  <a:lnTo>
                    <a:pt x="1513" y="124"/>
                  </a:lnTo>
                  <a:lnTo>
                    <a:pt x="1539" y="135"/>
                  </a:lnTo>
                  <a:lnTo>
                    <a:pt x="1587" y="158"/>
                  </a:lnTo>
                  <a:lnTo>
                    <a:pt x="1612" y="169"/>
                  </a:lnTo>
                  <a:lnTo>
                    <a:pt x="1649" y="180"/>
                  </a:lnTo>
                  <a:lnTo>
                    <a:pt x="1674" y="192"/>
                  </a:lnTo>
                  <a:lnTo>
                    <a:pt x="1698" y="214"/>
                  </a:lnTo>
                  <a:lnTo>
                    <a:pt x="1723" y="226"/>
                  </a:lnTo>
                  <a:lnTo>
                    <a:pt x="1760" y="259"/>
                  </a:lnTo>
                  <a:lnTo>
                    <a:pt x="1821" y="270"/>
                  </a:lnTo>
                  <a:lnTo>
                    <a:pt x="1845" y="293"/>
                  </a:lnTo>
                  <a:lnTo>
                    <a:pt x="1871" y="315"/>
                  </a:lnTo>
                  <a:lnTo>
                    <a:pt x="1895" y="327"/>
                  </a:lnTo>
                  <a:lnTo>
                    <a:pt x="1908" y="349"/>
                  </a:lnTo>
                  <a:lnTo>
                    <a:pt x="1932" y="361"/>
                  </a:lnTo>
                  <a:lnTo>
                    <a:pt x="1969" y="371"/>
                  </a:lnTo>
                  <a:lnTo>
                    <a:pt x="1982" y="394"/>
                  </a:lnTo>
                  <a:lnTo>
                    <a:pt x="2006" y="417"/>
                  </a:lnTo>
                  <a:lnTo>
                    <a:pt x="2030" y="428"/>
                  </a:lnTo>
                  <a:lnTo>
                    <a:pt x="2043" y="450"/>
                  </a:lnTo>
                  <a:lnTo>
                    <a:pt x="2055" y="472"/>
                  </a:lnTo>
                  <a:lnTo>
                    <a:pt x="2067" y="496"/>
                  </a:lnTo>
                  <a:lnTo>
                    <a:pt x="2092" y="506"/>
                  </a:lnTo>
                  <a:lnTo>
                    <a:pt x="2104" y="529"/>
                  </a:lnTo>
                  <a:lnTo>
                    <a:pt x="2116" y="563"/>
                  </a:lnTo>
                  <a:lnTo>
                    <a:pt x="2141" y="597"/>
                  </a:lnTo>
                  <a:lnTo>
                    <a:pt x="2141" y="619"/>
                  </a:lnTo>
                  <a:lnTo>
                    <a:pt x="2153" y="641"/>
                  </a:lnTo>
                  <a:lnTo>
                    <a:pt x="2153" y="664"/>
                  </a:lnTo>
                  <a:lnTo>
                    <a:pt x="2166" y="687"/>
                  </a:lnTo>
                  <a:lnTo>
                    <a:pt x="2166" y="720"/>
                  </a:lnTo>
                  <a:lnTo>
                    <a:pt x="2178" y="742"/>
                  </a:lnTo>
                  <a:lnTo>
                    <a:pt x="2190" y="776"/>
                  </a:lnTo>
                  <a:lnTo>
                    <a:pt x="2190" y="810"/>
                  </a:lnTo>
                  <a:lnTo>
                    <a:pt x="2190" y="833"/>
                  </a:lnTo>
                  <a:lnTo>
                    <a:pt x="2203" y="867"/>
                  </a:lnTo>
                  <a:lnTo>
                    <a:pt x="2203" y="889"/>
                  </a:lnTo>
                  <a:lnTo>
                    <a:pt x="2203" y="911"/>
                  </a:lnTo>
                  <a:lnTo>
                    <a:pt x="2203" y="934"/>
                  </a:lnTo>
                  <a:lnTo>
                    <a:pt x="2203" y="956"/>
                  </a:lnTo>
                  <a:lnTo>
                    <a:pt x="2203" y="979"/>
                  </a:lnTo>
                  <a:lnTo>
                    <a:pt x="2203" y="1002"/>
                  </a:lnTo>
                  <a:lnTo>
                    <a:pt x="2190" y="1036"/>
                  </a:lnTo>
                  <a:lnTo>
                    <a:pt x="2190" y="1069"/>
                  </a:lnTo>
                  <a:lnTo>
                    <a:pt x="2190" y="1091"/>
                  </a:lnTo>
                  <a:lnTo>
                    <a:pt x="2178" y="1114"/>
                  </a:lnTo>
                  <a:lnTo>
                    <a:pt x="2178" y="1137"/>
                  </a:lnTo>
                  <a:lnTo>
                    <a:pt x="2178" y="1159"/>
                  </a:lnTo>
                  <a:lnTo>
                    <a:pt x="2166" y="1181"/>
                  </a:lnTo>
                  <a:lnTo>
                    <a:pt x="2166" y="1215"/>
                  </a:lnTo>
                  <a:lnTo>
                    <a:pt x="2153" y="1238"/>
                  </a:lnTo>
                  <a:lnTo>
                    <a:pt x="2141" y="1260"/>
                  </a:lnTo>
                  <a:lnTo>
                    <a:pt x="2129" y="1282"/>
                  </a:lnTo>
                  <a:lnTo>
                    <a:pt x="2116" y="1306"/>
                  </a:lnTo>
                  <a:lnTo>
                    <a:pt x="2104" y="1328"/>
                  </a:lnTo>
                  <a:lnTo>
                    <a:pt x="2092" y="1350"/>
                  </a:lnTo>
                  <a:lnTo>
                    <a:pt x="2067" y="1373"/>
                  </a:lnTo>
                  <a:lnTo>
                    <a:pt x="2055" y="1395"/>
                  </a:lnTo>
                  <a:lnTo>
                    <a:pt x="2043" y="1417"/>
                  </a:lnTo>
                  <a:lnTo>
                    <a:pt x="2030" y="1440"/>
                  </a:lnTo>
                  <a:lnTo>
                    <a:pt x="2018" y="1463"/>
                  </a:lnTo>
                  <a:lnTo>
                    <a:pt x="1993" y="1474"/>
                  </a:lnTo>
                  <a:lnTo>
                    <a:pt x="1982" y="1496"/>
                  </a:lnTo>
                  <a:lnTo>
                    <a:pt x="1956" y="1519"/>
                  </a:lnTo>
                  <a:lnTo>
                    <a:pt x="1945" y="1542"/>
                  </a:lnTo>
                  <a:lnTo>
                    <a:pt x="1919" y="1552"/>
                  </a:lnTo>
                  <a:lnTo>
                    <a:pt x="1895" y="1575"/>
                  </a:lnTo>
                  <a:lnTo>
                    <a:pt x="1882" y="1598"/>
                  </a:lnTo>
                  <a:lnTo>
                    <a:pt x="1871" y="1620"/>
                  </a:lnTo>
                  <a:lnTo>
                    <a:pt x="1834" y="1631"/>
                  </a:lnTo>
                  <a:lnTo>
                    <a:pt x="1809" y="1643"/>
                  </a:lnTo>
                  <a:lnTo>
                    <a:pt x="1797" y="1665"/>
                  </a:lnTo>
                  <a:lnTo>
                    <a:pt x="1760" y="1677"/>
                  </a:lnTo>
                  <a:lnTo>
                    <a:pt x="1735" y="1687"/>
                  </a:lnTo>
                  <a:lnTo>
                    <a:pt x="1710" y="1699"/>
                  </a:lnTo>
                  <a:lnTo>
                    <a:pt x="1674" y="1721"/>
                  </a:lnTo>
                  <a:lnTo>
                    <a:pt x="1661" y="1744"/>
                  </a:lnTo>
                  <a:lnTo>
                    <a:pt x="1637" y="1755"/>
                  </a:lnTo>
                  <a:lnTo>
                    <a:pt x="1600" y="1788"/>
                  </a:lnTo>
                  <a:lnTo>
                    <a:pt x="1563" y="1800"/>
                  </a:lnTo>
                  <a:lnTo>
                    <a:pt x="1539" y="1812"/>
                  </a:lnTo>
                  <a:lnTo>
                    <a:pt x="1513" y="1834"/>
                  </a:lnTo>
                  <a:lnTo>
                    <a:pt x="1502" y="1856"/>
                  </a:lnTo>
                  <a:lnTo>
                    <a:pt x="1465" y="1879"/>
                  </a:lnTo>
                  <a:lnTo>
                    <a:pt x="1439" y="1890"/>
                  </a:lnTo>
                  <a:lnTo>
                    <a:pt x="1415" y="1901"/>
                  </a:lnTo>
                  <a:lnTo>
                    <a:pt x="1391" y="1913"/>
                  </a:lnTo>
                  <a:lnTo>
                    <a:pt x="1378" y="1935"/>
                  </a:lnTo>
                  <a:lnTo>
                    <a:pt x="1354" y="1947"/>
                  </a:lnTo>
                  <a:lnTo>
                    <a:pt x="1317" y="1980"/>
                  </a:lnTo>
                  <a:lnTo>
                    <a:pt x="1292" y="2003"/>
                  </a:lnTo>
                  <a:lnTo>
                    <a:pt x="1268" y="2014"/>
                  </a:lnTo>
                  <a:lnTo>
                    <a:pt x="1243" y="2036"/>
                  </a:lnTo>
                  <a:lnTo>
                    <a:pt x="1231" y="2058"/>
                  </a:lnTo>
                  <a:lnTo>
                    <a:pt x="1218" y="2082"/>
                  </a:lnTo>
                  <a:lnTo>
                    <a:pt x="1181" y="2104"/>
                  </a:lnTo>
                  <a:lnTo>
                    <a:pt x="1170" y="2138"/>
                  </a:lnTo>
                  <a:lnTo>
                    <a:pt x="1157" y="2160"/>
                  </a:lnTo>
                  <a:lnTo>
                    <a:pt x="1144" y="2193"/>
                  </a:lnTo>
                  <a:lnTo>
                    <a:pt x="1133" y="2227"/>
                  </a:lnTo>
                  <a:lnTo>
                    <a:pt x="1120" y="2250"/>
                  </a:lnTo>
                  <a:lnTo>
                    <a:pt x="1120" y="2273"/>
                  </a:lnTo>
                  <a:lnTo>
                    <a:pt x="1120" y="2295"/>
                  </a:lnTo>
                  <a:lnTo>
                    <a:pt x="1120" y="2318"/>
                  </a:lnTo>
                  <a:lnTo>
                    <a:pt x="1107" y="2340"/>
                  </a:lnTo>
                  <a:lnTo>
                    <a:pt x="1107" y="2362"/>
                  </a:lnTo>
                  <a:lnTo>
                    <a:pt x="1096" y="2385"/>
                  </a:lnTo>
                  <a:lnTo>
                    <a:pt x="1083" y="2408"/>
                  </a:lnTo>
                  <a:lnTo>
                    <a:pt x="1070" y="2430"/>
                  </a:lnTo>
                  <a:lnTo>
                    <a:pt x="1046" y="2441"/>
                  </a:lnTo>
                  <a:lnTo>
                    <a:pt x="1033" y="2463"/>
                  </a:lnTo>
                  <a:lnTo>
                    <a:pt x="1009" y="2463"/>
                  </a:lnTo>
                  <a:lnTo>
                    <a:pt x="985" y="2475"/>
                  </a:lnTo>
                  <a:lnTo>
                    <a:pt x="960" y="2475"/>
                  </a:lnTo>
                  <a:lnTo>
                    <a:pt x="935" y="2475"/>
                  </a:lnTo>
                  <a:lnTo>
                    <a:pt x="911" y="2475"/>
                  </a:lnTo>
                  <a:lnTo>
                    <a:pt x="886" y="2463"/>
                  </a:lnTo>
                  <a:lnTo>
                    <a:pt x="862" y="2453"/>
                  </a:lnTo>
                  <a:lnTo>
                    <a:pt x="837" y="2453"/>
                  </a:lnTo>
                  <a:lnTo>
                    <a:pt x="812" y="2453"/>
                  </a:lnTo>
                  <a:lnTo>
                    <a:pt x="788" y="2441"/>
                  </a:lnTo>
                  <a:lnTo>
                    <a:pt x="764" y="2430"/>
                  </a:lnTo>
                  <a:lnTo>
                    <a:pt x="738" y="2430"/>
                  </a:lnTo>
                  <a:lnTo>
                    <a:pt x="714" y="2408"/>
                  </a:lnTo>
                  <a:lnTo>
                    <a:pt x="690" y="2396"/>
                  </a:lnTo>
                  <a:lnTo>
                    <a:pt x="653" y="2374"/>
                  </a:lnTo>
                  <a:lnTo>
                    <a:pt x="627" y="2362"/>
                  </a:lnTo>
                  <a:lnTo>
                    <a:pt x="603" y="2340"/>
                  </a:lnTo>
                  <a:lnTo>
                    <a:pt x="566" y="2328"/>
                  </a:lnTo>
                  <a:lnTo>
                    <a:pt x="554" y="2295"/>
                  </a:lnTo>
                  <a:lnTo>
                    <a:pt x="542" y="2273"/>
                  </a:lnTo>
                  <a:lnTo>
                    <a:pt x="517" y="2250"/>
                  </a:lnTo>
                  <a:lnTo>
                    <a:pt x="505" y="2217"/>
                  </a:lnTo>
                  <a:lnTo>
                    <a:pt x="505" y="2193"/>
                  </a:lnTo>
                  <a:lnTo>
                    <a:pt x="505" y="2171"/>
                  </a:lnTo>
                  <a:lnTo>
                    <a:pt x="493" y="2149"/>
                  </a:lnTo>
                  <a:lnTo>
                    <a:pt x="493" y="2126"/>
                  </a:lnTo>
                  <a:lnTo>
                    <a:pt x="493" y="2092"/>
                  </a:lnTo>
                  <a:lnTo>
                    <a:pt x="493" y="2070"/>
                  </a:lnTo>
                  <a:lnTo>
                    <a:pt x="505" y="2048"/>
                  </a:lnTo>
                  <a:lnTo>
                    <a:pt x="505" y="2025"/>
                  </a:lnTo>
                  <a:lnTo>
                    <a:pt x="505" y="2003"/>
                  </a:lnTo>
                  <a:lnTo>
                    <a:pt x="517" y="1980"/>
                  </a:lnTo>
                  <a:lnTo>
                    <a:pt x="517" y="1957"/>
                  </a:lnTo>
                  <a:lnTo>
                    <a:pt x="529" y="1935"/>
                  </a:lnTo>
                  <a:lnTo>
                    <a:pt x="542" y="1901"/>
                  </a:lnTo>
                  <a:lnTo>
                    <a:pt x="554" y="1879"/>
                  </a:lnTo>
                  <a:lnTo>
                    <a:pt x="579" y="1856"/>
                  </a:lnTo>
                  <a:lnTo>
                    <a:pt x="591" y="1834"/>
                  </a:lnTo>
                  <a:lnTo>
                    <a:pt x="603" y="1812"/>
                  </a:lnTo>
                  <a:lnTo>
                    <a:pt x="616" y="1788"/>
                  </a:lnTo>
                  <a:lnTo>
                    <a:pt x="640" y="1766"/>
                  </a:lnTo>
                  <a:lnTo>
                    <a:pt x="653" y="1744"/>
                  </a:lnTo>
                  <a:lnTo>
                    <a:pt x="677" y="1733"/>
                  </a:lnTo>
                  <a:lnTo>
                    <a:pt x="701" y="1710"/>
                  </a:lnTo>
                  <a:lnTo>
                    <a:pt x="727" y="1699"/>
                  </a:lnTo>
                  <a:lnTo>
                    <a:pt x="751" y="1677"/>
                  </a:lnTo>
                  <a:lnTo>
                    <a:pt x="775" y="1665"/>
                  </a:lnTo>
                  <a:lnTo>
                    <a:pt x="800" y="1654"/>
                  </a:lnTo>
                  <a:lnTo>
                    <a:pt x="825" y="1620"/>
                  </a:lnTo>
                  <a:lnTo>
                    <a:pt x="837" y="1598"/>
                  </a:lnTo>
                  <a:lnTo>
                    <a:pt x="886" y="1575"/>
                  </a:lnTo>
                  <a:lnTo>
                    <a:pt x="899" y="1542"/>
                  </a:lnTo>
                  <a:lnTo>
                    <a:pt x="935" y="1530"/>
                  </a:lnTo>
                  <a:lnTo>
                    <a:pt x="960" y="1508"/>
                  </a:lnTo>
                  <a:lnTo>
                    <a:pt x="997" y="1485"/>
                  </a:lnTo>
                  <a:lnTo>
                    <a:pt x="1009" y="1463"/>
                  </a:lnTo>
                  <a:lnTo>
                    <a:pt x="1033" y="1429"/>
                  </a:lnTo>
                  <a:lnTo>
                    <a:pt x="1046" y="1407"/>
                  </a:lnTo>
                  <a:lnTo>
                    <a:pt x="1070" y="1373"/>
                  </a:lnTo>
                  <a:lnTo>
                    <a:pt x="1083" y="1350"/>
                  </a:lnTo>
                  <a:lnTo>
                    <a:pt x="1083" y="1328"/>
                  </a:lnTo>
                  <a:lnTo>
                    <a:pt x="1096" y="1294"/>
                  </a:lnTo>
                  <a:lnTo>
                    <a:pt x="1096" y="1272"/>
                  </a:lnTo>
                  <a:lnTo>
                    <a:pt x="1096" y="1238"/>
                  </a:lnTo>
                  <a:lnTo>
                    <a:pt x="1096" y="1215"/>
                  </a:lnTo>
                  <a:lnTo>
                    <a:pt x="1096" y="1181"/>
                  </a:lnTo>
                  <a:lnTo>
                    <a:pt x="1096" y="1147"/>
                  </a:lnTo>
                  <a:lnTo>
                    <a:pt x="1096" y="1125"/>
                  </a:lnTo>
                  <a:lnTo>
                    <a:pt x="1096" y="1103"/>
                  </a:lnTo>
                  <a:lnTo>
                    <a:pt x="1096" y="1080"/>
                  </a:lnTo>
                  <a:lnTo>
                    <a:pt x="1096" y="1058"/>
                  </a:lnTo>
                  <a:lnTo>
                    <a:pt x="1083" y="1036"/>
                  </a:lnTo>
                  <a:lnTo>
                    <a:pt x="1070" y="1002"/>
                  </a:lnTo>
                  <a:lnTo>
                    <a:pt x="1046" y="979"/>
                  </a:lnTo>
                  <a:lnTo>
                    <a:pt x="1033" y="956"/>
                  </a:lnTo>
                  <a:lnTo>
                    <a:pt x="1009" y="934"/>
                  </a:lnTo>
                  <a:lnTo>
                    <a:pt x="997" y="911"/>
                  </a:lnTo>
                  <a:lnTo>
                    <a:pt x="972" y="901"/>
                  </a:lnTo>
                  <a:lnTo>
                    <a:pt x="948" y="889"/>
                  </a:lnTo>
                  <a:lnTo>
                    <a:pt x="923" y="877"/>
                  </a:lnTo>
                  <a:lnTo>
                    <a:pt x="899" y="877"/>
                  </a:lnTo>
                  <a:lnTo>
                    <a:pt x="874" y="877"/>
                  </a:lnTo>
                  <a:lnTo>
                    <a:pt x="849" y="877"/>
                  </a:lnTo>
                  <a:lnTo>
                    <a:pt x="825" y="877"/>
                  </a:lnTo>
                  <a:lnTo>
                    <a:pt x="825" y="88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8630" name="Oval 6"/>
            <p:cNvSpPr>
              <a:spLocks noChangeArrowheads="1"/>
            </p:cNvSpPr>
            <p:nvPr/>
          </p:nvSpPr>
          <p:spPr bwMode="auto">
            <a:xfrm>
              <a:off x="2212" y="3316"/>
              <a:ext cx="664" cy="71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8631" name="Oval 7"/>
            <p:cNvSpPr>
              <a:spLocks noChangeArrowheads="1"/>
            </p:cNvSpPr>
            <p:nvPr/>
          </p:nvSpPr>
          <p:spPr bwMode="auto">
            <a:xfrm rot="3360000">
              <a:off x="2126" y="751"/>
              <a:ext cx="136" cy="57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8632" name="Oval 8"/>
            <p:cNvSpPr>
              <a:spLocks noChangeArrowheads="1"/>
            </p:cNvSpPr>
            <p:nvPr/>
          </p:nvSpPr>
          <p:spPr bwMode="auto">
            <a:xfrm rot="3360000">
              <a:off x="2383" y="3301"/>
              <a:ext cx="127" cy="3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8633" name="Oval 9"/>
            <p:cNvSpPr>
              <a:spLocks noChangeArrowheads="1"/>
            </p:cNvSpPr>
            <p:nvPr/>
          </p:nvSpPr>
          <p:spPr bwMode="auto">
            <a:xfrm rot="2700000">
              <a:off x="2483" y="2381"/>
              <a:ext cx="110" cy="3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54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7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7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338" y="1603375"/>
            <a:ext cx="4856162" cy="1470025"/>
          </a:xfrm>
        </p:spPr>
        <p:txBody>
          <a:bodyPr/>
          <a:lstStyle/>
          <a:p>
            <a:r>
              <a:rPr lang="de-DE" altLang="de-DE"/>
              <a:t>Vielen Dank für die Aufmerksamkeit!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870325"/>
            <a:ext cx="3563938" cy="1752600"/>
          </a:xfrm>
        </p:spPr>
        <p:txBody>
          <a:bodyPr/>
          <a:lstStyle/>
          <a:p>
            <a:r>
              <a:rPr lang="de-DE" altLang="de-DE" sz="1400" dirty="0" smtClean="0"/>
              <a:t>Dr. Christopher </a:t>
            </a:r>
            <a:r>
              <a:rPr lang="de-DE" altLang="de-DE" sz="1400" dirty="0" err="1" smtClean="0"/>
              <a:t>Kofahl</a:t>
            </a:r>
            <a:endParaRPr lang="de-DE" altLang="de-DE" sz="1400" dirty="0"/>
          </a:p>
          <a:p>
            <a:r>
              <a:rPr lang="de-DE" altLang="de-DE" sz="1400" dirty="0"/>
              <a:t>Universitätsklinikum Hamburg </a:t>
            </a:r>
            <a:r>
              <a:rPr lang="de-DE" altLang="de-DE" sz="1400" dirty="0" smtClean="0"/>
              <a:t>Eppendorf </a:t>
            </a:r>
            <a:endParaRPr lang="de-DE" altLang="de-DE" sz="1400" dirty="0"/>
          </a:p>
          <a:p>
            <a:r>
              <a:rPr lang="de-DE" altLang="de-DE" sz="1400" dirty="0"/>
              <a:t>Institut für Medizinische </a:t>
            </a:r>
            <a:r>
              <a:rPr lang="de-DE" altLang="de-DE" sz="1400" dirty="0" smtClean="0"/>
              <a:t>Soziologie</a:t>
            </a:r>
            <a:endParaRPr lang="de-DE" altLang="de-DE" sz="1400" dirty="0"/>
          </a:p>
          <a:p>
            <a:r>
              <a:rPr lang="de-DE" altLang="de-DE" sz="1400" dirty="0"/>
              <a:t>Martinistr. 52</a:t>
            </a:r>
          </a:p>
          <a:p>
            <a:r>
              <a:rPr lang="de-DE" altLang="de-DE" sz="1400" dirty="0"/>
              <a:t>D-20246 Hamburg</a:t>
            </a:r>
          </a:p>
          <a:p>
            <a:r>
              <a:rPr lang="de-DE" altLang="de-DE" sz="1400" dirty="0">
                <a:hlinkClick r:id="rId3"/>
              </a:rPr>
              <a:t>kofahl@uke.de</a:t>
            </a:r>
            <a:r>
              <a:rPr lang="de-DE" altLang="de-DE" sz="1400" dirty="0"/>
              <a:t> </a:t>
            </a:r>
          </a:p>
          <a:p>
            <a:endParaRPr lang="de-DE" altLang="de-DE" sz="1400" dirty="0"/>
          </a:p>
        </p:txBody>
      </p:sp>
      <p:pic>
        <p:nvPicPr>
          <p:cNvPr id="1200132" name="Picture 2" descr="Schulterklopf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706438"/>
            <a:ext cx="357981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Zeiten des Umbruchs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Mitte 19. </a:t>
            </a:r>
            <a:r>
              <a:rPr lang="de-DE" altLang="de-DE" dirty="0" err="1"/>
              <a:t>Jht</a:t>
            </a:r>
            <a:r>
              <a:rPr lang="de-DE" altLang="de-DE" dirty="0"/>
              <a:t>.: </a:t>
            </a:r>
            <a:r>
              <a:rPr lang="de-DE" altLang="de-DE" dirty="0">
                <a:solidFill>
                  <a:srgbClr val="C00000"/>
                </a:solidFill>
              </a:rPr>
              <a:t>Selbsthilfe</a:t>
            </a:r>
            <a:r>
              <a:rPr lang="de-DE" altLang="de-DE" dirty="0"/>
              <a:t> als programmatischer Begriff im Zusammenhang mit Industrialisierung und Massenelend der Arbeiterschaft </a:t>
            </a:r>
          </a:p>
          <a:p>
            <a:r>
              <a:rPr lang="de-DE" altLang="de-DE" dirty="0">
                <a:solidFill>
                  <a:srgbClr val="C00000"/>
                </a:solidFill>
              </a:rPr>
              <a:t>Selbsthilfe</a:t>
            </a:r>
            <a:r>
              <a:rPr lang="de-DE" altLang="de-DE" dirty="0"/>
              <a:t>assoziationen der Arbeiter: Arbeiter-Vereine, </a:t>
            </a:r>
            <a:r>
              <a:rPr lang="de-DE" altLang="de-DE" dirty="0" err="1"/>
              <a:t>Krankenhilfskassen</a:t>
            </a:r>
            <a:r>
              <a:rPr lang="de-DE" altLang="de-DE" dirty="0"/>
              <a:t>, </a:t>
            </a:r>
            <a:r>
              <a:rPr lang="de-DE" altLang="de-DE" dirty="0">
                <a:solidFill>
                  <a:srgbClr val="C00000"/>
                </a:solidFill>
              </a:rPr>
              <a:t>Selbsthilfe</a:t>
            </a:r>
            <a:r>
              <a:rPr lang="de-DE" altLang="de-DE" dirty="0"/>
              <a:t>kassen, Gewerkschaften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37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600"/>
              <a:t>Gesundheitspflegeverein des Berliner Bezirks der Deutschen Arbeiterverbrüderung: </a:t>
            </a:r>
            <a:br>
              <a:rPr lang="de-DE" altLang="de-DE" sz="1600"/>
            </a:br>
            <a:r>
              <a:rPr lang="de-DE" altLang="de-DE" sz="2400"/>
              <a:t>„Erste gesundheitspolitische Solidargemeinschaft“</a:t>
            </a:r>
          </a:p>
        </p:txBody>
      </p:sp>
      <p:pic>
        <p:nvPicPr>
          <p:cNvPr id="1148931" name="Picture 3" descr="Brüderlichk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35163"/>
            <a:ext cx="4686300" cy="42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8932" name="Text Box 4"/>
          <p:cNvSpPr txBox="1">
            <a:spLocks noChangeArrowheads="1"/>
          </p:cNvSpPr>
          <p:nvPr/>
        </p:nvSpPr>
        <p:spPr bwMode="auto">
          <a:xfrm>
            <a:off x="5127625" y="5781675"/>
            <a:ext cx="3871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000"/>
              <a:t>Stephan Born, Gründer der</a:t>
            </a:r>
          </a:p>
          <a:p>
            <a:pPr algn="ctr"/>
            <a:r>
              <a:rPr lang="de-DE" altLang="de-DE" sz="2000"/>
              <a:t>„Arbeiterverbrüderung“ 1850</a:t>
            </a:r>
          </a:p>
          <a:p>
            <a:endParaRPr kumimoji="1" lang="de-DE" altLang="de-DE" sz="2000"/>
          </a:p>
        </p:txBody>
      </p:sp>
      <p:pic>
        <p:nvPicPr>
          <p:cNvPr id="114893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916113"/>
            <a:ext cx="2573338" cy="3570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34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598738"/>
            <a:ext cx="7772400" cy="1470025"/>
          </a:xfrm>
        </p:spPr>
        <p:txBody>
          <a:bodyPr/>
          <a:lstStyle/>
          <a:p>
            <a:r>
              <a:rPr lang="de-DE" altLang="de-DE" sz="2400" b="0" dirty="0"/>
              <a:t>„Wir Arbeiter müssen uns </a:t>
            </a:r>
            <a:r>
              <a:rPr lang="de-DE" altLang="de-DE" sz="2400" b="0" dirty="0">
                <a:solidFill>
                  <a:srgbClr val="A50021"/>
                </a:solidFill>
              </a:rPr>
              <a:t>selbst helfen</a:t>
            </a:r>
            <a:r>
              <a:rPr lang="de-DE" altLang="de-DE" sz="2400" b="0" dirty="0"/>
              <a:t>. […] </a:t>
            </a:r>
            <a:r>
              <a:rPr lang="de-DE" altLang="de-DE" sz="2400" b="0" dirty="0">
                <a:solidFill>
                  <a:srgbClr val="A50021"/>
                </a:solidFill>
              </a:rPr>
              <a:t>Seid einig, dann seid ihr stark</a:t>
            </a:r>
            <a:r>
              <a:rPr lang="de-DE" altLang="de-DE" sz="2400" b="0" dirty="0"/>
              <a:t>.“ </a:t>
            </a:r>
            <a:r>
              <a:rPr lang="de-DE" altLang="de-DE" sz="2400" b="0" dirty="0" smtClean="0"/>
              <a:t/>
            </a:r>
            <a:br>
              <a:rPr lang="de-DE" altLang="de-DE" sz="2400" b="0" dirty="0" smtClean="0"/>
            </a:br>
            <a:r>
              <a:rPr lang="de-DE" altLang="de-DE" sz="2400" b="0" dirty="0"/>
              <a:t/>
            </a:r>
            <a:br>
              <a:rPr lang="de-DE" altLang="de-DE" sz="2400" b="0" dirty="0"/>
            </a:br>
            <a:r>
              <a:rPr lang="de-DE" altLang="de-DE" sz="2400" b="0" dirty="0" smtClean="0"/>
              <a:t>„Auf </a:t>
            </a:r>
            <a:r>
              <a:rPr lang="de-DE" altLang="de-DE" sz="2400" b="0" dirty="0"/>
              <a:t>dem Grundsatz der notwendigen </a:t>
            </a:r>
            <a:r>
              <a:rPr lang="de-DE" altLang="de-DE" sz="2400" b="0" dirty="0">
                <a:solidFill>
                  <a:srgbClr val="A50021"/>
                </a:solidFill>
              </a:rPr>
              <a:t>Selbsthilfe</a:t>
            </a:r>
            <a:r>
              <a:rPr lang="de-DE" altLang="de-DE" sz="2400" b="0" dirty="0"/>
              <a:t> baute er [</a:t>
            </a:r>
            <a:r>
              <a:rPr lang="de-DE" altLang="de-DE" sz="2400" b="0" i="1" dirty="0"/>
              <a:t>der Berliner Arbeiter Kongress</a:t>
            </a:r>
            <a:r>
              <a:rPr lang="de-DE" altLang="de-DE" sz="2400" b="0" dirty="0"/>
              <a:t>] seine Beschlüsse, die der Öffentlichkeit zur Beurteilung jetzt vorliegen.“ </a:t>
            </a:r>
            <a:br>
              <a:rPr lang="de-DE" altLang="de-DE" sz="2400" b="0" dirty="0"/>
            </a:br>
            <a:r>
              <a:rPr lang="de-DE" altLang="de-DE" sz="2400" b="0" dirty="0"/>
              <a:t/>
            </a:r>
            <a:br>
              <a:rPr lang="de-DE" altLang="de-DE" sz="2400" b="0" dirty="0"/>
            </a:br>
            <a:r>
              <a:rPr lang="de-DE" altLang="de-DE" sz="2400" b="0" dirty="0"/>
              <a:t>				          </a:t>
            </a:r>
            <a:r>
              <a:rPr lang="de-DE" altLang="de-DE" sz="1800" b="0" dirty="0"/>
              <a:t>(Born 1848, zit. d. </a:t>
            </a:r>
            <a:r>
              <a:rPr lang="de-DE" altLang="de-DE" sz="1800" b="0" dirty="0" err="1"/>
              <a:t>Euchner</a:t>
            </a:r>
            <a:r>
              <a:rPr lang="de-DE" altLang="de-DE" sz="1800" b="0" dirty="0"/>
              <a:t>, S. 75)</a:t>
            </a:r>
            <a:r>
              <a:rPr lang="de-DE" altLang="de-DE" sz="2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6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 als 4. Säule - 14.5.2015 Hohenroda - Kofahl</a:t>
            </a:r>
            <a:endParaRPr lang="de-DE" altLang="de-DE"/>
          </a:p>
        </p:txBody>
      </p:sp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Zeiten des Umbruchs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Ende 19. Jht.: staatlich induzierte soziale Sicherungssysteme (Bismarck) -&gt; Rückführung der Selbsthilfe auf die „individuelle Restgröße“ *</a:t>
            </a:r>
          </a:p>
          <a:p>
            <a:r>
              <a:rPr lang="de-DE" altLang="de-DE"/>
              <a:t>Bis heute Weiterentwicklung und Etablierung der </a:t>
            </a:r>
            <a:br>
              <a:rPr lang="de-DE" altLang="de-DE"/>
            </a:br>
            <a:r>
              <a:rPr lang="de-DE" altLang="de-DE"/>
              <a:t>sozialen Sicherungssysteme in Form der „erzwungenen Selbsthilfe“**  </a:t>
            </a:r>
          </a:p>
        </p:txBody>
      </p:sp>
      <p:sp>
        <p:nvSpPr>
          <p:cNvPr id="1150980" name="Text Box 4"/>
          <p:cNvSpPr txBox="1">
            <a:spLocks noChangeArrowheads="1"/>
          </p:cNvSpPr>
          <p:nvPr/>
        </p:nvSpPr>
        <p:spPr bwMode="auto">
          <a:xfrm>
            <a:off x="2395538" y="5942013"/>
            <a:ext cx="67135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2563" indent="-182563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200">
                <a:latin typeface="Arial" pitchFamily="34" charset="0"/>
              </a:rPr>
              <a:t>*	Borgetto B (2004) Selbsthilfe und Gesundheit. Bern: Hans Huber </a:t>
            </a:r>
          </a:p>
          <a:p>
            <a:r>
              <a:rPr kumimoji="0" lang="de-DE" altLang="de-DE" sz="1200">
                <a:latin typeface="Arial" pitchFamily="34" charset="0"/>
              </a:rPr>
              <a:t>** 	Burghardt A (1979) Kompendium der Sozialpolitik. Berlin: Duncker &amp; Humboldt; S. 438</a:t>
            </a:r>
          </a:p>
          <a:p>
            <a:r>
              <a:rPr kumimoji="0" lang="de-DE" altLang="de-DE" sz="1200">
                <a:latin typeface="Arial" pitchFamily="34" charset="0"/>
              </a:rPr>
              <a:t>	Braun J (2007) Einführung in die Rechtswissenschaft. 3. Aufl. Tübingen: Mohr Siebeck; S. 274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296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 build="p"/>
    </p:bldLst>
  </p:timing>
</p:sld>
</file>

<file path=ppt/theme/theme1.xml><?xml version="1.0" encoding="utf-8"?>
<a:theme xmlns:a="http://schemas.openxmlformats.org/drawingml/2006/main" name="IMSG">
  <a:themeElements>
    <a:clrScheme name="">
      <a:dk1>
        <a:srgbClr val="000000"/>
      </a:dk1>
      <a:lt1>
        <a:srgbClr val="FFFFFF"/>
      </a:lt1>
      <a:dk2>
        <a:srgbClr val="00296D"/>
      </a:dk2>
      <a:lt2>
        <a:srgbClr val="808080"/>
      </a:lt2>
      <a:accent1>
        <a:srgbClr val="007160"/>
      </a:accent1>
      <a:accent2>
        <a:srgbClr val="919CAF"/>
      </a:accent2>
      <a:accent3>
        <a:srgbClr val="FFFFFF"/>
      </a:accent3>
      <a:accent4>
        <a:srgbClr val="000000"/>
      </a:accent4>
      <a:accent5>
        <a:srgbClr val="AABBB6"/>
      </a:accent5>
      <a:accent6>
        <a:srgbClr val="838D9E"/>
      </a:accent6>
      <a:hlink>
        <a:srgbClr val="91AFAB"/>
      </a:hlink>
      <a:folHlink>
        <a:srgbClr val="C8C8C8"/>
      </a:folHlink>
    </a:clrScheme>
    <a:fontScheme name="IMS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MS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S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8">
        <a:dk1>
          <a:srgbClr val="000000"/>
        </a:dk1>
        <a:lt1>
          <a:srgbClr val="FFFFFF"/>
        </a:lt1>
        <a:dk2>
          <a:srgbClr val="002B6D"/>
        </a:dk2>
        <a:lt2>
          <a:srgbClr val="808080"/>
        </a:lt2>
        <a:accent1>
          <a:srgbClr val="002B6D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AACBA"/>
        </a:accent5>
        <a:accent6>
          <a:srgbClr val="73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9">
        <a:dk1>
          <a:srgbClr val="000000"/>
        </a:dk1>
        <a:lt1>
          <a:srgbClr val="FFFFFF"/>
        </a:lt1>
        <a:dk2>
          <a:srgbClr val="002B6D"/>
        </a:dk2>
        <a:lt2>
          <a:srgbClr val="808080"/>
        </a:lt2>
        <a:accent1>
          <a:srgbClr val="002B6D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AACBA"/>
        </a:accent5>
        <a:accent6>
          <a:srgbClr val="730000"/>
        </a:accent6>
        <a:hlink>
          <a:srgbClr val="FFCC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10">
        <a:dk1>
          <a:srgbClr val="000000"/>
        </a:dk1>
        <a:lt1>
          <a:srgbClr val="FFCC99"/>
        </a:lt1>
        <a:dk2>
          <a:srgbClr val="002B6D"/>
        </a:dk2>
        <a:lt2>
          <a:srgbClr val="808080"/>
        </a:lt2>
        <a:accent1>
          <a:srgbClr val="002B6D"/>
        </a:accent1>
        <a:accent2>
          <a:srgbClr val="800000"/>
        </a:accent2>
        <a:accent3>
          <a:srgbClr val="FFE2CA"/>
        </a:accent3>
        <a:accent4>
          <a:srgbClr val="000000"/>
        </a:accent4>
        <a:accent5>
          <a:srgbClr val="AAACBA"/>
        </a:accent5>
        <a:accent6>
          <a:srgbClr val="730000"/>
        </a:accent6>
        <a:hlink>
          <a:srgbClr val="CC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IMSG</Template>
  <TotalTime>0</TotalTime>
  <Words>1965</Words>
  <Application>Microsoft Office PowerPoint</Application>
  <PresentationFormat>Bildschirmpräsentation (4:3)</PresentationFormat>
  <Paragraphs>573</Paragraphs>
  <Slides>55</Slides>
  <Notes>30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6" baseType="lpstr">
      <vt:lpstr>IMSG</vt:lpstr>
      <vt:lpstr>Selbsthilfe als 4. Säule  der gesundheitlichen Versorgung  26. Kleinwuchsforum 14.-17. Mai 2015 in Hohenroda</vt:lpstr>
      <vt:lpstr>Was meinen wir mit „Selbsthilfe“ und was bedeutet „vierte Säule“?</vt:lpstr>
      <vt:lpstr>Übersicht</vt:lpstr>
      <vt:lpstr>Ursprünge der Selbsthilfe</vt:lpstr>
      <vt:lpstr>Zeiten des Umbruchs!</vt:lpstr>
      <vt:lpstr>Zeiten des Umbruchs</vt:lpstr>
      <vt:lpstr>Gesundheitspflegeverein des Berliner Bezirks der Deutschen Arbeiterverbrüderung:  „Erste gesundheitspolitische Solidargemeinschaft“</vt:lpstr>
      <vt:lpstr>„Wir Arbeiter müssen uns selbst helfen. […] Seid einig, dann seid ihr stark.“   „Auf dem Grundsatz der notwendigen Selbsthilfe baute er [der Berliner Arbeiter Kongress] seine Beschlüsse, die der Öffentlichkeit zur Beurteilung jetzt vorliegen.“                 (Born 1848, zit. d. Euchner, S. 75) </vt:lpstr>
      <vt:lpstr>Zeiten des Umbruchs</vt:lpstr>
      <vt:lpstr>Immer noch etwas weiter zurück…</vt:lpstr>
      <vt:lpstr>Schon etwas dichter dran …</vt:lpstr>
      <vt:lpstr>Bürgerbewegung und „grassroot movement“ im Gesundheitswesen</vt:lpstr>
      <vt:lpstr>PowerPoint-Präsentation</vt:lpstr>
      <vt:lpstr>PowerPoint-Präsentation</vt:lpstr>
      <vt:lpstr>PowerPoint-Präsentation</vt:lpstr>
      <vt:lpstr>PowerPoint-Präsentation</vt:lpstr>
      <vt:lpstr>„Ärzte schütten Medikamente, von denen sie wenig wissen, zur Heilung von Krankheiten, von denen sie weniger wissen, in Menschen, von denen sie nichts wissen wollen!“       Voltaire, 1694-1778</vt:lpstr>
      <vt:lpstr>PowerPoint-Präsentation</vt:lpstr>
      <vt:lpstr>Selbsthilfe in Deutschland heute - Eckdaten</vt:lpstr>
      <vt:lpstr>Theoriemodell der Entstehung von Selbsthilfegruppen</vt:lpstr>
      <vt:lpstr>Theoriemodell der Entstehung von Selbsthilfegruppen</vt:lpstr>
      <vt:lpstr>Theoriemodell der Entstehung von Selbsthilfegruppen</vt:lpstr>
      <vt:lpstr>Theoriemodell der Entstehung von Selbsthilfegruppen</vt:lpstr>
      <vt:lpstr>Theoriemodell der Entstehung von Selbsthilfegruppen</vt:lpstr>
      <vt:lpstr>Theoriemodell der Entstehung von Selbsthilfegruppen</vt:lpstr>
      <vt:lpstr>PowerPoint-Präsentation</vt:lpstr>
      <vt:lpstr>  Was leistet die Selbsthilfe heute? Ein paar illustrierende Ergebnisse aus der Studie „Gesundheitsbezogenen Selbsthilfe in Deutschland“ – SHILD www.uke.de/shild/ </vt:lpstr>
      <vt:lpstr>Befragt wurden…</vt:lpstr>
      <vt:lpstr>SHO- und SHG-Aktivitäten:  „gesundheitlich oder sozial”?</vt:lpstr>
      <vt:lpstr>Ziele der SHO  (in %, absteigend sortiert nach Prioritäten)</vt:lpstr>
      <vt:lpstr>Ziele der SHG  (in %, absteigend sortiert nach Prioritäten)</vt:lpstr>
      <vt:lpstr>Erreichung der von SHO und SHG genannten Ziele („gelingt sehr gut / gut” in %)</vt:lpstr>
      <vt:lpstr>Wichtige oder besonders zentrale Ziele für die nächsten 2 Jahre (Freitexte)</vt:lpstr>
      <vt:lpstr>Organisatorische und interne Herausforderungen - SHO („trifft völlig / eher zu“ in %)</vt:lpstr>
      <vt:lpstr>Motivation und „Sinnstiftung“ am Beispiel von 1.192 Gruppensprecher_innen</vt:lpstr>
      <vt:lpstr>Die Gruppensprecherinnen und -sprecher</vt:lpstr>
      <vt:lpstr>Motivation von Gruppensprecher/innen („trifft völlig“ / „eher zu“ in %) </vt:lpstr>
      <vt:lpstr>Ist das alles nun die „vierte Säule“?</vt:lpstr>
      <vt:lpstr>Die „vierte” Säule?</vt:lpstr>
      <vt:lpstr>Was sind die anderen drei Säulen?</vt:lpstr>
      <vt:lpstr>PowerPoint-Präsentation</vt:lpstr>
      <vt:lpstr>PowerPoint-Präsentation</vt:lpstr>
      <vt:lpstr>Anteil der Selbsthilfeförderung an den Gesundheitsausgaben in Mio €</vt:lpstr>
      <vt:lpstr>Oder:</vt:lpstr>
      <vt:lpstr>Oder (noch polemischer) so:</vt:lpstr>
      <vt:lpstr>?</vt:lpstr>
      <vt:lpstr>Summe der finanziellen Mittel  in den letzten 12 Monaten</vt:lpstr>
      <vt:lpstr>„Reichen die zur Verfügung stehenden Mittel für Ihre SHO aus?“</vt:lpstr>
      <vt:lpstr>Nutzen und volkswirtschaftlicher Stellenwert der Selbsthilfe im Licht der Selbsthilfeförderung</vt:lpstr>
      <vt:lpstr>PowerPoint-Präsentation</vt:lpstr>
      <vt:lpstr>Berechnungen zur Wertschöpfung der Selbsthilfe-Zusammenschlüsse auf Basis der Hamburger Selbsthilfegruppen  Engagement der teilnehmenden / aktiven Mitglieder  für Selbsthilfeaktivitäten pro Monat</vt:lpstr>
      <vt:lpstr>Fazit</vt:lpstr>
      <vt:lpstr>Fazit</vt:lpstr>
      <vt:lpstr>… und immer wieder bleibt die Dauerfrage:</vt:lpstr>
      <vt:lpstr>Vielen Dank für die Aufmerksamkeit!</vt:lpstr>
    </vt:vector>
  </TitlesOfParts>
  <Company>UKE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Workshop, Teil 1</dc:title>
  <dc:creator>SN/AT</dc:creator>
  <cp:lastModifiedBy>Christopher</cp:lastModifiedBy>
  <cp:revision>346</cp:revision>
  <cp:lastPrinted>2005-04-20T10:58:38Z</cp:lastPrinted>
  <dcterms:created xsi:type="dcterms:W3CDTF">2000-10-24T18:12:16Z</dcterms:created>
  <dcterms:modified xsi:type="dcterms:W3CDTF">2015-05-21T08:48:41Z</dcterms:modified>
</cp:coreProperties>
</file>